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2" r:id="rId2"/>
    <p:sldId id="270" r:id="rId3"/>
    <p:sldId id="268" r:id="rId4"/>
    <p:sldId id="271" r:id="rId5"/>
    <p:sldId id="269" r:id="rId6"/>
    <p:sldId id="273" r:id="rId7"/>
  </p:sldIdLst>
  <p:sldSz cx="9144000" cy="6858000" type="screen4x3"/>
  <p:notesSz cx="6858000" cy="9144000"/>
  <p:defaultTextStyle>
    <a:defPPr>
      <a:defRPr lang="da-DK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5769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sfarv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yst layout 1 - markeringsfarv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3636" autoAdjust="0"/>
    <p:restoredTop sz="99812" autoAdjust="0"/>
  </p:normalViewPr>
  <p:slideViewPr>
    <p:cSldViewPr snapToGrid="0" snapToObjects="1">
      <p:cViewPr>
        <p:scale>
          <a:sx n="75" d="100"/>
          <a:sy n="75" d="100"/>
        </p:scale>
        <p:origin x="3232" y="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3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0BDA-5EE2-0742-9B00-F2AAA46DEA23}" type="datetimeFigureOut">
              <a:rPr lang="da-DK" smtClean="0"/>
              <a:t>07/11/2018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B2A13-DB89-644E-B74E-DFD1510CF20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26278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0BDA-5EE2-0742-9B00-F2AAA46DEA23}" type="datetimeFigureOut">
              <a:rPr lang="da-DK" smtClean="0"/>
              <a:t>07/11/2018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B2A13-DB89-644E-B74E-DFD1510CF20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36856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0BDA-5EE2-0742-9B00-F2AAA46DEA23}" type="datetimeFigureOut">
              <a:rPr lang="da-DK" smtClean="0"/>
              <a:t>07/11/2018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B2A13-DB89-644E-B74E-DFD1510CF20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77456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0BDA-5EE2-0742-9B00-F2AAA46DEA23}" type="datetimeFigureOut">
              <a:rPr lang="da-DK" smtClean="0"/>
              <a:t>07/11/2018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B2A13-DB89-644E-B74E-DFD1510CF20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8118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/>
              <a:t>Klik for at redigere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0BDA-5EE2-0742-9B00-F2AAA46DEA23}" type="datetimeFigureOut">
              <a:rPr lang="da-DK" smtClean="0"/>
              <a:t>07/11/2018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B2A13-DB89-644E-B74E-DFD1510CF20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01294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0BDA-5EE2-0742-9B00-F2AAA46DEA23}" type="datetimeFigureOut">
              <a:rPr lang="da-DK" smtClean="0"/>
              <a:t>07/11/2018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B2A13-DB89-644E-B74E-DFD1510CF20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64454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0BDA-5EE2-0742-9B00-F2AAA46DEA23}" type="datetimeFigureOut">
              <a:rPr lang="da-DK" smtClean="0"/>
              <a:t>07/11/2018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B2A13-DB89-644E-B74E-DFD1510CF20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38102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0BDA-5EE2-0742-9B00-F2AAA46DEA23}" type="datetimeFigureOut">
              <a:rPr lang="da-DK" smtClean="0"/>
              <a:t>07/11/2018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B2A13-DB89-644E-B74E-DFD1510CF20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3010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0BDA-5EE2-0742-9B00-F2AAA46DEA23}" type="datetimeFigureOut">
              <a:rPr lang="da-DK" smtClean="0"/>
              <a:t>07/11/2018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B2A13-DB89-644E-B74E-DFD1510CF20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1925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0BDA-5EE2-0742-9B00-F2AAA46DEA23}" type="datetimeFigureOut">
              <a:rPr lang="da-DK" smtClean="0"/>
              <a:t>07/11/2018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B2A13-DB89-644E-B74E-DFD1510CF20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64368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masteren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E0BDA-5EE2-0742-9B00-F2AAA46DEA23}" type="datetimeFigureOut">
              <a:rPr lang="da-DK" smtClean="0"/>
              <a:t>07/11/2018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B2A13-DB89-644E-B74E-DFD1510CF20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52660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E0BDA-5EE2-0742-9B00-F2AAA46DEA23}" type="datetimeFigureOut">
              <a:rPr lang="da-DK" smtClean="0"/>
              <a:t>07/11/2018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B2A13-DB89-644E-B74E-DFD1510CF20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30439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sz_streamer_66_helen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7625"/>
            <a:ext cx="9144000" cy="3020228"/>
          </a:xfrm>
          <a:prstGeom prst="rect">
            <a:avLst/>
          </a:prstGeom>
        </p:spPr>
      </p:pic>
      <p:pic>
        <p:nvPicPr>
          <p:cNvPr id="3" name="Billede 4" descr="Myodynamik LOGO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147" y="692984"/>
            <a:ext cx="9220503" cy="9220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719" y="5629086"/>
            <a:ext cx="80707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Acoustic </a:t>
            </a:r>
            <a:r>
              <a:rPr lang="en-US" sz="2800" dirty="0" err="1"/>
              <a:t>MyoGraphy</a:t>
            </a:r>
            <a:r>
              <a:rPr lang="en-US" sz="2800" dirty="0"/>
              <a:t> – CURO System and </a:t>
            </a:r>
            <a:r>
              <a:rPr lang="en-US" sz="2800" dirty="0" err="1"/>
              <a:t>ESTi</a:t>
            </a:r>
            <a:r>
              <a:rPr lang="en-US" sz="2800" baseline="30000" dirty="0" err="1"/>
              <a:t>TM</a:t>
            </a:r>
            <a:r>
              <a:rPr lang="en-US" sz="2800" dirty="0"/>
              <a:t> Score</a:t>
            </a:r>
          </a:p>
        </p:txBody>
      </p:sp>
    </p:spTree>
    <p:extLst>
      <p:ext uri="{BB962C8B-B14F-4D97-AF65-F5344CB8AC3E}">
        <p14:creationId xmlns:p14="http://schemas.microsoft.com/office/powerpoint/2010/main" val="3815133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ide07.jp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4" y="618891"/>
            <a:ext cx="3057948" cy="3599977"/>
          </a:xfrm>
          <a:prstGeom prst="rect">
            <a:avLst/>
          </a:prstGeom>
        </p:spPr>
      </p:pic>
      <p:pic>
        <p:nvPicPr>
          <p:cNvPr id="15" name="Picture 14" descr="Slide06.jp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417" y="612068"/>
            <a:ext cx="3059979" cy="3599996"/>
          </a:xfrm>
          <a:prstGeom prst="rect">
            <a:avLst/>
          </a:prstGeom>
        </p:spPr>
      </p:pic>
      <p:pic>
        <p:nvPicPr>
          <p:cNvPr id="11" name="Picture 10" descr="Slide05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554" y="629001"/>
            <a:ext cx="3059996" cy="358986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-51659" y="4599618"/>
            <a:ext cx="31265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Improved efficiency / </a:t>
            </a:r>
          </a:p>
          <a:p>
            <a:pPr algn="ctr"/>
            <a:r>
              <a:rPr lang="en-US" sz="1600" dirty="0"/>
              <a:t>coordination of active motor</a:t>
            </a:r>
          </a:p>
          <a:p>
            <a:pPr algn="ctr"/>
            <a:r>
              <a:rPr lang="en-US" sz="1600" dirty="0"/>
              <a:t> units firing together</a:t>
            </a:r>
          </a:p>
          <a:p>
            <a:pPr algn="ctr"/>
            <a:r>
              <a:rPr lang="en-US" sz="1600" dirty="0"/>
              <a:t>Increases muscle force</a:t>
            </a:r>
          </a:p>
        </p:txBody>
      </p:sp>
      <p:sp>
        <p:nvSpPr>
          <p:cNvPr id="12" name="Oval 11"/>
          <p:cNvSpPr/>
          <p:nvPr/>
        </p:nvSpPr>
        <p:spPr>
          <a:xfrm>
            <a:off x="173709" y="433863"/>
            <a:ext cx="438975" cy="444821"/>
          </a:xfrm>
          <a:prstGeom prst="ellipse">
            <a:avLst/>
          </a:prstGeom>
          <a:solidFill>
            <a:srgbClr val="57697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3169193" y="449542"/>
            <a:ext cx="438975" cy="444821"/>
          </a:xfrm>
          <a:prstGeom prst="ellipse">
            <a:avLst/>
          </a:prstGeom>
          <a:solidFill>
            <a:srgbClr val="57697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6226623" y="433863"/>
            <a:ext cx="438975" cy="444821"/>
          </a:xfrm>
          <a:prstGeom prst="ellipse">
            <a:avLst/>
          </a:prstGeom>
          <a:solidFill>
            <a:srgbClr val="57697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08471" y="4722729"/>
            <a:ext cx="3126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Recruitment of more</a:t>
            </a:r>
          </a:p>
          <a:p>
            <a:pPr algn="ctr"/>
            <a:r>
              <a:rPr lang="en-US" sz="1600" dirty="0"/>
              <a:t>motor units increases</a:t>
            </a:r>
          </a:p>
          <a:p>
            <a:pPr algn="ctr"/>
            <a:r>
              <a:rPr lang="en-US" sz="1600" dirty="0"/>
              <a:t>muscle force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35012" y="4722729"/>
            <a:ext cx="3126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A more rapid firing</a:t>
            </a:r>
          </a:p>
          <a:p>
            <a:pPr algn="ctr"/>
            <a:r>
              <a:rPr lang="en-US" sz="1600" dirty="0"/>
              <a:t>rate of active motor units</a:t>
            </a:r>
          </a:p>
          <a:p>
            <a:pPr algn="ctr"/>
            <a:r>
              <a:rPr lang="en-US" sz="1600" dirty="0"/>
              <a:t> increases muscle force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619125" y="5672841"/>
            <a:ext cx="6427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+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534823" y="5672841"/>
            <a:ext cx="6427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+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5940" y="5672841"/>
            <a:ext cx="22809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E-score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22616" y="5672841"/>
            <a:ext cx="22809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S-score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26623" y="5672841"/>
            <a:ext cx="22809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T-score</a:t>
            </a:r>
          </a:p>
        </p:txBody>
      </p:sp>
    </p:spTree>
    <p:extLst>
      <p:ext uri="{BB962C8B-B14F-4D97-AF65-F5344CB8AC3E}">
        <p14:creationId xmlns:p14="http://schemas.microsoft.com/office/powerpoint/2010/main" val="330589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16794" y="2176571"/>
            <a:ext cx="762000" cy="20884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7" name="Billede 5"/>
          <p:cNvPicPr>
            <a:picLocks noChangeAspect="1"/>
          </p:cNvPicPr>
          <p:nvPr/>
        </p:nvPicPr>
        <p:blipFill rotWithShape="1">
          <a:blip r:embed="rId2"/>
          <a:srcRect l="18160" t="2372" r="3738" b="2712"/>
          <a:stretch/>
        </p:blipFill>
        <p:spPr>
          <a:xfrm>
            <a:off x="33862" y="169339"/>
            <a:ext cx="7820416" cy="5723466"/>
          </a:xfrm>
          <a:prstGeom prst="rect">
            <a:avLst/>
          </a:prstGeom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6604015" y="558809"/>
            <a:ext cx="1388522" cy="15161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000000"/>
                </a:solidFill>
              </a:rPr>
              <a:t>Left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Optimum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Right</a:t>
            </a:r>
            <a:br>
              <a:rPr lang="en-US" dirty="0">
                <a:solidFill>
                  <a:srgbClr val="000000"/>
                </a:solidFill>
              </a:rPr>
            </a:b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33881" y="37789"/>
            <a:ext cx="2353733" cy="15161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/>
          <p:cNvSpPr txBox="1"/>
          <p:nvPr/>
        </p:nvSpPr>
        <p:spPr>
          <a:xfrm>
            <a:off x="5376601" y="3626353"/>
            <a:ext cx="28360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E-score</a:t>
            </a:r>
          </a:p>
          <a:p>
            <a:r>
              <a:rPr lang="en-US" dirty="0"/>
              <a:t>10 efficient – 0 not efficient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5407679" y="4578672"/>
            <a:ext cx="29545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S-score</a:t>
            </a:r>
          </a:p>
          <a:p>
            <a:r>
              <a:rPr lang="en-US" dirty="0"/>
              <a:t>10 few fibers – 0 many fibers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5393534" y="5563742"/>
            <a:ext cx="38351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T-score</a:t>
            </a:r>
          </a:p>
          <a:p>
            <a:r>
              <a:rPr lang="en-US" dirty="0"/>
              <a:t>10 low frequency – 0 high frequency</a:t>
            </a:r>
          </a:p>
        </p:txBody>
      </p:sp>
    </p:spTree>
    <p:extLst>
      <p:ext uri="{BB962C8B-B14F-4D97-AF65-F5344CB8AC3E}">
        <p14:creationId xmlns:p14="http://schemas.microsoft.com/office/powerpoint/2010/main" val="3425191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7-06-20 at 16.32.3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3" r="6806"/>
          <a:stretch/>
        </p:blipFill>
        <p:spPr>
          <a:xfrm>
            <a:off x="173180" y="169335"/>
            <a:ext cx="2797330" cy="3824649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83377" y="254000"/>
            <a:ext cx="939800" cy="5588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08778" y="2177525"/>
            <a:ext cx="939800" cy="5588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2597975" y="262467"/>
            <a:ext cx="355600" cy="5588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2614909" y="2228837"/>
            <a:ext cx="355600" cy="5588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173180" y="4014292"/>
            <a:ext cx="29851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err="1"/>
              <a:t>m.Biceps</a:t>
            </a:r>
            <a:r>
              <a:rPr lang="en-US" sz="1500" dirty="0"/>
              <a:t> </a:t>
            </a:r>
            <a:r>
              <a:rPr lang="en-US" sz="1500" dirty="0" err="1"/>
              <a:t>femoris</a:t>
            </a:r>
            <a:r>
              <a:rPr lang="en-US" sz="1500" dirty="0"/>
              <a:t> – canter: Top – right hand circle, Bottom – left hand circle:</a:t>
            </a:r>
          </a:p>
          <a:p>
            <a:pPr algn="ctr"/>
            <a:r>
              <a:rPr lang="en-US" sz="1500" dirty="0"/>
              <a:t>Note: poor coordination for both right and left hand circles (low E-score), low firing frequency (high T-score) –improved S-score for the right hand circle </a:t>
            </a:r>
            <a:endParaRPr lang="en-US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1736574" y="6172231"/>
            <a:ext cx="298511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Left </a:t>
            </a:r>
            <a:r>
              <a:rPr lang="en-US" sz="3200" i="1" dirty="0"/>
              <a:t>versus</a:t>
            </a:r>
            <a:r>
              <a:rPr lang="en-US" sz="3200" dirty="0"/>
              <a:t> Right</a:t>
            </a:r>
          </a:p>
        </p:txBody>
      </p:sp>
      <p:pic>
        <p:nvPicPr>
          <p:cNvPr id="28" name="Picture 27" descr="Screen shot 2017-06-20 at 16.44.51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5" r="4743"/>
          <a:stretch/>
        </p:blipFill>
        <p:spPr>
          <a:xfrm>
            <a:off x="3177813" y="658864"/>
            <a:ext cx="2826247" cy="2413806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5770092" y="939835"/>
            <a:ext cx="355600" cy="5588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3158325" y="821267"/>
            <a:ext cx="934186" cy="5588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3209377" y="4014292"/>
            <a:ext cx="2751309" cy="2416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err="1"/>
              <a:t>m.Longissimus</a:t>
            </a:r>
            <a:r>
              <a:rPr lang="en-US" sz="1500" dirty="0"/>
              <a:t> </a:t>
            </a:r>
            <a:r>
              <a:rPr lang="en-US" sz="1500" dirty="0" err="1"/>
              <a:t>lumborum</a:t>
            </a:r>
            <a:r>
              <a:rPr lang="en-US" sz="1500" dirty="0"/>
              <a:t> – trot: Note: good coordination for both right and left sides of the back (average E-score) - Left side few active fibers (high S-score) high firing frequency (low T-score) - Right side few active fibers and low firing frequency (high T-score)</a:t>
            </a:r>
          </a:p>
          <a:p>
            <a:pPr algn="ctr"/>
            <a:endParaRPr lang="en-US" sz="1600" dirty="0"/>
          </a:p>
        </p:txBody>
      </p:sp>
      <p:pic>
        <p:nvPicPr>
          <p:cNvPr id="32" name="Picture 31" descr="Screen shot 2017-06-20 at 16.54.41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1" r="3124" b="57005"/>
          <a:stretch/>
        </p:blipFill>
        <p:spPr>
          <a:xfrm>
            <a:off x="6004060" y="0"/>
            <a:ext cx="2963539" cy="2167467"/>
          </a:xfrm>
          <a:prstGeom prst="rect">
            <a:avLst/>
          </a:prstGeom>
        </p:spPr>
      </p:pic>
      <p:pic>
        <p:nvPicPr>
          <p:cNvPr id="33" name="Picture 32" descr="Screen shot 2017-06-20 at 16.54.41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4" t="59145" r="3930"/>
          <a:stretch/>
        </p:blipFill>
        <p:spPr>
          <a:xfrm>
            <a:off x="6004060" y="2042866"/>
            <a:ext cx="2963539" cy="2059607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6093863" y="202981"/>
            <a:ext cx="939800" cy="5588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5935028" y="2216009"/>
            <a:ext cx="939800" cy="5588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8586341" y="276840"/>
            <a:ext cx="355600" cy="5588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8573512" y="2228837"/>
            <a:ext cx="355600" cy="5588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5996079" y="4014292"/>
            <a:ext cx="2985145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err="1"/>
              <a:t>m.Tensor</a:t>
            </a:r>
            <a:r>
              <a:rPr lang="en-US" sz="1500" dirty="0"/>
              <a:t> fasciae </a:t>
            </a:r>
            <a:r>
              <a:rPr lang="en-US" sz="1500" dirty="0" err="1"/>
              <a:t>latae</a:t>
            </a:r>
            <a:r>
              <a:rPr lang="en-US" sz="1500" dirty="0"/>
              <a:t> – Top m. Biceps </a:t>
            </a:r>
            <a:r>
              <a:rPr lang="en-US" sz="1500" dirty="0" err="1"/>
              <a:t>femoris</a:t>
            </a:r>
            <a:r>
              <a:rPr lang="en-US" sz="1500" dirty="0"/>
              <a:t> – Bottom: Trot</a:t>
            </a:r>
          </a:p>
          <a:p>
            <a:pPr algn="ctr"/>
            <a:r>
              <a:rPr lang="en-US" sz="1500" dirty="0"/>
              <a:t>Note: the imbalance in firing frequency in TFL (lower T-score left side) but fewer active fibers (higher S-score) for BF on the right side</a:t>
            </a:r>
          </a:p>
          <a:p>
            <a:pPr algn="ctr"/>
            <a:endParaRPr lang="en-US" sz="1600" dirty="0"/>
          </a:p>
          <a:p>
            <a:pPr algn="ctr"/>
            <a:endParaRPr lang="en-US" sz="1600" dirty="0"/>
          </a:p>
        </p:txBody>
      </p:sp>
      <p:sp>
        <p:nvSpPr>
          <p:cNvPr id="40" name="TextBox 39"/>
          <p:cNvSpPr txBox="1"/>
          <p:nvPr/>
        </p:nvSpPr>
        <p:spPr>
          <a:xfrm>
            <a:off x="6727385" y="6172231"/>
            <a:ext cx="176063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Muscles</a:t>
            </a:r>
          </a:p>
        </p:txBody>
      </p:sp>
      <p:cxnSp>
        <p:nvCxnSpPr>
          <p:cNvPr id="42" name="Straight Arrow Connector 41"/>
          <p:cNvCxnSpPr/>
          <p:nvPr/>
        </p:nvCxnSpPr>
        <p:spPr>
          <a:xfrm>
            <a:off x="342284" y="6249448"/>
            <a:ext cx="5575811" cy="12827"/>
          </a:xfrm>
          <a:prstGeom prst="straightConnector1">
            <a:avLst/>
          </a:prstGeom>
          <a:ln>
            <a:solidFill>
              <a:srgbClr val="57697C"/>
            </a:solidFill>
            <a:prstDash val="dash"/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0482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09.jp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67" y="22858"/>
            <a:ext cx="8782000" cy="55799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4933" y="5452533"/>
            <a:ext cx="78401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The central nervous system can determine precisely the force generated by a skeletal muscle by determining the number of active muscle </a:t>
            </a:r>
            <a:r>
              <a:rPr lang="en-US" sz="1600" dirty="0" err="1"/>
              <a:t>fibres</a:t>
            </a:r>
            <a:r>
              <a:rPr lang="en-US" sz="1600" dirty="0"/>
              <a:t> (S-score), the rate with which they contract (T-score) and the efficiency /coordination of synchronization (E-score) – all represented by the </a:t>
            </a:r>
            <a:r>
              <a:rPr lang="en-US" sz="1600" dirty="0" err="1"/>
              <a:t>ESTi</a:t>
            </a:r>
            <a:r>
              <a:rPr lang="en-US" sz="1600" baseline="30000" dirty="0" err="1"/>
              <a:t>TM</a:t>
            </a:r>
            <a:r>
              <a:rPr lang="en-US" sz="1600" dirty="0"/>
              <a:t>-score measured using the CURO system. </a:t>
            </a:r>
          </a:p>
          <a:p>
            <a:pPr algn="ctr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09048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4" descr="Myodynamik LOGO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74" y="3766247"/>
            <a:ext cx="9220503" cy="922051"/>
          </a:xfrm>
          <a:prstGeom prst="rect">
            <a:avLst/>
          </a:prstGeom>
        </p:spPr>
      </p:pic>
      <p:sp>
        <p:nvSpPr>
          <p:cNvPr id="6" name="Tekstfelt 9"/>
          <p:cNvSpPr txBox="1"/>
          <p:nvPr/>
        </p:nvSpPr>
        <p:spPr>
          <a:xfrm>
            <a:off x="899977" y="5313329"/>
            <a:ext cx="74091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Thorvaldsensvej 19, 2.th, 1871 Frederiksberg C,+45 61462732</a:t>
            </a:r>
            <a:br>
              <a:rPr lang="da-DK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</a:br>
            <a:r>
              <a:rPr lang="da-DK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 </a:t>
            </a:r>
            <a:r>
              <a:rPr lang="da-DK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myodynamik@myodynamik.com</a:t>
            </a:r>
            <a:r>
              <a:rPr lang="da-DK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              </a:t>
            </a:r>
            <a:r>
              <a:rPr lang="da-DK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www.myodynamik.com</a:t>
            </a:r>
            <a:endParaRPr lang="da-DK" b="1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Century Gothic"/>
            </a:endParaRPr>
          </a:p>
        </p:txBody>
      </p:sp>
      <p:pic>
        <p:nvPicPr>
          <p:cNvPr id="7" name="Billede 10" descr="Curo blank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689" y="354807"/>
            <a:ext cx="2259078" cy="341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810195"/>
      </p:ext>
    </p:extLst>
  </p:cSld>
  <p:clrMapOvr>
    <a:masterClrMapping/>
  </p:clrMapOvr>
</p:sld>
</file>

<file path=ppt/theme/theme1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68688</TotalTime>
  <Words>298</Words>
  <Application>Microsoft Macintosh PowerPoint</Application>
  <PresentationFormat>On-screen Show (4:3)</PresentationFormat>
  <Paragraphs>39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Century Gothic</vt:lpstr>
      <vt:lpstr>Kontortema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MyoDynamik ApS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Sensor placerings studie</dc:title>
  <dc:creator>Kiara Salomons</dc:creator>
  <cp:lastModifiedBy>Dr Adrian Harrison</cp:lastModifiedBy>
  <cp:revision>112</cp:revision>
  <cp:lastPrinted>2017-06-19T05:33:37Z</cp:lastPrinted>
  <dcterms:created xsi:type="dcterms:W3CDTF">2017-02-10T12:34:35Z</dcterms:created>
  <dcterms:modified xsi:type="dcterms:W3CDTF">2018-11-07T10:01:37Z</dcterms:modified>
</cp:coreProperties>
</file>