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1" r:id="rId2"/>
  </p:sldMasterIdLst>
  <p:notesMasterIdLst>
    <p:notesMasterId r:id="rId38"/>
  </p:notesMasterIdLst>
  <p:handoutMasterIdLst>
    <p:handoutMasterId r:id="rId39"/>
  </p:handoutMasterIdLst>
  <p:sldIdLst>
    <p:sldId id="256" r:id="rId3"/>
    <p:sldId id="291" r:id="rId4"/>
    <p:sldId id="304" r:id="rId5"/>
    <p:sldId id="258" r:id="rId6"/>
    <p:sldId id="259" r:id="rId7"/>
    <p:sldId id="260" r:id="rId8"/>
    <p:sldId id="261" r:id="rId9"/>
    <p:sldId id="262" r:id="rId10"/>
    <p:sldId id="263" r:id="rId11"/>
    <p:sldId id="264" r:id="rId12"/>
    <p:sldId id="268" r:id="rId13"/>
    <p:sldId id="285" r:id="rId14"/>
    <p:sldId id="286" r:id="rId15"/>
    <p:sldId id="271" r:id="rId16"/>
    <p:sldId id="272" r:id="rId17"/>
    <p:sldId id="273" r:id="rId18"/>
    <p:sldId id="302" r:id="rId19"/>
    <p:sldId id="278" r:id="rId20"/>
    <p:sldId id="279" r:id="rId21"/>
    <p:sldId id="280" r:id="rId22"/>
    <p:sldId id="281" r:id="rId23"/>
    <p:sldId id="282" r:id="rId24"/>
    <p:sldId id="283" r:id="rId25"/>
    <p:sldId id="284" r:id="rId26"/>
    <p:sldId id="287" r:id="rId27"/>
    <p:sldId id="305" r:id="rId28"/>
    <p:sldId id="289" r:id="rId29"/>
    <p:sldId id="294" r:id="rId30"/>
    <p:sldId id="295" r:id="rId31"/>
    <p:sldId id="296" r:id="rId32"/>
    <p:sldId id="306" r:id="rId33"/>
    <p:sldId id="297" r:id="rId34"/>
    <p:sldId id="298" r:id="rId35"/>
    <p:sldId id="300" r:id="rId36"/>
    <p:sldId id="288" r:id="rId3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7FFFD425-DAA5-B940-8756-6E9E04CBB71F}">
          <p14:sldIdLst>
            <p14:sldId id="256"/>
            <p14:sldId id="291"/>
          </p14:sldIdLst>
        </p14:section>
        <p14:section name="Ikke-navngivet sektion" id="{A6C95CF3-EA4A-624C-98E3-AC46CBBBC41A}">
          <p14:sldIdLst>
            <p14:sldId id="304"/>
            <p14:sldId id="258"/>
            <p14:sldId id="259"/>
            <p14:sldId id="260"/>
            <p14:sldId id="261"/>
            <p14:sldId id="262"/>
            <p14:sldId id="263"/>
            <p14:sldId id="264"/>
            <p14:sldId id="268"/>
            <p14:sldId id="285"/>
            <p14:sldId id="286"/>
            <p14:sldId id="271"/>
            <p14:sldId id="272"/>
            <p14:sldId id="273"/>
            <p14:sldId id="302"/>
            <p14:sldId id="278"/>
            <p14:sldId id="279"/>
            <p14:sldId id="280"/>
            <p14:sldId id="281"/>
            <p14:sldId id="282"/>
            <p14:sldId id="283"/>
            <p14:sldId id="284"/>
            <p14:sldId id="287"/>
            <p14:sldId id="305"/>
            <p14:sldId id="289"/>
            <p14:sldId id="294"/>
            <p14:sldId id="295"/>
            <p14:sldId id="296"/>
            <p14:sldId id="306"/>
            <p14:sldId id="297"/>
            <p14:sldId id="298"/>
            <p14:sldId id="300"/>
            <p14:sldId id="28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5"/>
    <p:restoredTop sz="97505" autoAdjust="0"/>
  </p:normalViewPr>
  <p:slideViewPr>
    <p:cSldViewPr snapToGrid="0" snapToObjects="1">
      <p:cViewPr varScale="1">
        <p:scale>
          <a:sx n="112" d="100"/>
          <a:sy n="112" d="100"/>
        </p:scale>
        <p:origin x="1544" y="19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CE3240B-5312-4C42-BFD0-EECA9C79DAC6}" type="datetime1">
              <a:rPr lang="da-DK" smtClean="0"/>
              <a:t>03/10/2019</a:t>
            </a:fld>
            <a:endParaRPr lang="da-DK"/>
          </a:p>
        </p:txBody>
      </p:sp>
      <p:sp>
        <p:nvSpPr>
          <p:cNvPr id="4" name="Pladsholder til sidefod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77D9DA7E-0A2A-9C41-A8F1-2BE1AA82DE79}" type="slidenum">
              <a:rPr lang="da-DK" smtClean="0"/>
              <a:t>‹#›</a:t>
            </a:fld>
            <a:endParaRPr lang="da-DK"/>
          </a:p>
        </p:txBody>
      </p:sp>
    </p:spTree>
    <p:extLst>
      <p:ext uri="{BB962C8B-B14F-4D97-AF65-F5344CB8AC3E}">
        <p14:creationId xmlns:p14="http://schemas.microsoft.com/office/powerpoint/2010/main" val="189454094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5B9E2E0-9383-D34B-BDA9-2A562FFE168E}" type="datetime1">
              <a:rPr lang="da-DK" smtClean="0"/>
              <a:t>03/10/2019</a:t>
            </a:fld>
            <a:endParaRPr lang="da-DK"/>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6518AE2-57FB-4723-9510-31861154CBBA}" type="slidenum">
              <a:rPr lang="da-DK" smtClean="0"/>
              <a:t>‹#›</a:t>
            </a:fld>
            <a:endParaRPr lang="da-DK"/>
          </a:p>
        </p:txBody>
      </p:sp>
    </p:spTree>
    <p:extLst>
      <p:ext uri="{BB962C8B-B14F-4D97-AF65-F5344CB8AC3E}">
        <p14:creationId xmlns:p14="http://schemas.microsoft.com/office/powerpoint/2010/main" val="62084401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1</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179322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6518AE2-57FB-4723-9510-31861154CBBA}" type="slidenum">
              <a:rPr lang="da-DK" smtClean="0"/>
              <a:t>10</a:t>
            </a:fld>
            <a:endParaRPr lang="da-DK" dirty="0"/>
          </a:p>
        </p:txBody>
      </p:sp>
      <p:sp>
        <p:nvSpPr>
          <p:cNvPr id="5" name="Pladsholder til sidefod 4"/>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2868009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6518AE2-57FB-4723-9510-31861154CBBA}" type="slidenum">
              <a:rPr lang="da-DK" smtClean="0"/>
              <a:t>11</a:t>
            </a:fld>
            <a:endParaRPr lang="da-DK" dirty="0"/>
          </a:p>
        </p:txBody>
      </p:sp>
      <p:sp>
        <p:nvSpPr>
          <p:cNvPr id="5" name="Pladsholder til sidefod 4"/>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2043952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6518AE2-57FB-4723-9510-31861154CBBA}" type="slidenum">
              <a:rPr lang="da-DK" smtClean="0"/>
              <a:t>12</a:t>
            </a:fld>
            <a:endParaRPr lang="da-DK" dirty="0"/>
          </a:p>
        </p:txBody>
      </p:sp>
      <p:sp>
        <p:nvSpPr>
          <p:cNvPr id="5" name="Pladsholder til sidefod 4"/>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1679598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6518AE2-57FB-4723-9510-31861154CBBA}" type="slidenum">
              <a:rPr lang="da-DK" smtClean="0"/>
              <a:t>13</a:t>
            </a:fld>
            <a:endParaRPr lang="da-DK" dirty="0"/>
          </a:p>
        </p:txBody>
      </p:sp>
      <p:sp>
        <p:nvSpPr>
          <p:cNvPr id="5" name="Pladsholder til sidefod 4"/>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1102925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14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641815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6518AE2-57FB-4723-9510-31861154CBBA}" type="slidenum">
              <a:rPr lang="da-DK" smtClean="0"/>
              <a:t>15</a:t>
            </a:fld>
            <a:endParaRPr lang="da-DK" dirty="0"/>
          </a:p>
        </p:txBody>
      </p:sp>
      <p:sp>
        <p:nvSpPr>
          <p:cNvPr id="5" name="Pladsholder til sidefod 4"/>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1428681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6518AE2-57FB-4723-9510-31861154CBBA}" type="slidenum">
              <a:rPr lang="da-DK" smtClean="0"/>
              <a:t>16</a:t>
            </a:fld>
            <a:endParaRPr lang="da-DK" dirty="0"/>
          </a:p>
        </p:txBody>
      </p:sp>
      <p:sp>
        <p:nvSpPr>
          <p:cNvPr id="5" name="Pladsholder til sidefod 4"/>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1429839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18</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7362992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19</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8141666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20</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764767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2</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84081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21</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766081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22</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3132603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23</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85739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705560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25</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135827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6518AE2-57FB-4723-9510-31861154CBBA}" type="slidenum">
              <a:rPr lang="da-DK" smtClean="0"/>
              <a:t>27</a:t>
            </a:fld>
            <a:endParaRPr lang="da-DK" dirty="0"/>
          </a:p>
        </p:txBody>
      </p:sp>
      <p:sp>
        <p:nvSpPr>
          <p:cNvPr id="5" name="Pladsholder til sidefod 4"/>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7370770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28</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0483649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29</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8168640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30</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8594200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31</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859420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6518AE2-57FB-4723-9510-31861154CBBA}" type="slidenum">
              <a:rPr lang="da-DK" smtClean="0"/>
              <a:t>3</a:t>
            </a:fld>
            <a:endParaRPr lang="da-DK" dirty="0"/>
          </a:p>
        </p:txBody>
      </p:sp>
      <p:sp>
        <p:nvSpPr>
          <p:cNvPr id="5" name="Pladsholder til sidefod 4"/>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9840811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32</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5388424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33</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4413601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34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6581236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35</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430771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41254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5</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815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6</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788663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7</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041900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8</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59501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46518AE2-57FB-4723-9510-31861154CBBA}" type="slidenum">
              <a:rPr lang="da-DK" smtClean="0"/>
              <a:t>9</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727765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974E78C-670B-AF45-AE56-14ECC2B0BB8C}" type="datetime1">
              <a:rPr lang="da-DK" smtClean="0"/>
              <a:t>03/10/2019</a:t>
            </a:fld>
            <a:endParaRPr lang="en-US"/>
          </a:p>
        </p:txBody>
      </p:sp>
      <p:sp>
        <p:nvSpPr>
          <p:cNvPr id="5" name="Footer Placeholder 4"/>
          <p:cNvSpPr>
            <a:spLocks noGrp="1"/>
          </p:cNvSpPr>
          <p:nvPr>
            <p:ph type="ftr" sz="quarter" idx="11"/>
          </p:nvPr>
        </p:nvSpPr>
        <p:spPr/>
        <p:txBody>
          <a:bodyPr/>
          <a:lstStyle/>
          <a:p>
            <a:r>
              <a:rPr lang="da-DK"/>
              <a:t>MyoDynamik</a:t>
            </a:r>
            <a:endParaRPr lang="en-US"/>
          </a:p>
        </p:txBody>
      </p:sp>
      <p:sp>
        <p:nvSpPr>
          <p:cNvPr id="6" name="Slide Number Placeholder 5"/>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2131154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2A5ADA0-E613-D54E-8E2B-BFD91F58987C}" type="datetime1">
              <a:rPr lang="da-DK" smtClean="0"/>
              <a:t>03/10/2019</a:t>
            </a:fld>
            <a:endParaRPr lang="en-US"/>
          </a:p>
        </p:txBody>
      </p:sp>
      <p:sp>
        <p:nvSpPr>
          <p:cNvPr id="5" name="Footer Placeholder 4"/>
          <p:cNvSpPr>
            <a:spLocks noGrp="1"/>
          </p:cNvSpPr>
          <p:nvPr>
            <p:ph type="ftr" sz="quarter" idx="11"/>
          </p:nvPr>
        </p:nvSpPr>
        <p:spPr/>
        <p:txBody>
          <a:bodyPr/>
          <a:lstStyle/>
          <a:p>
            <a:r>
              <a:rPr lang="da-DK"/>
              <a:t>MyoDynamik</a:t>
            </a:r>
            <a:endParaRPr lang="en-US"/>
          </a:p>
        </p:txBody>
      </p:sp>
      <p:sp>
        <p:nvSpPr>
          <p:cNvPr id="6" name="Slide Number Placeholder 5"/>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599545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5D7B69-B132-0342-9595-4751DAB12139}" type="datetime1">
              <a:rPr lang="da-DK" smtClean="0"/>
              <a:t>03/10/2019</a:t>
            </a:fld>
            <a:endParaRPr lang="en-US"/>
          </a:p>
        </p:txBody>
      </p:sp>
      <p:sp>
        <p:nvSpPr>
          <p:cNvPr id="5" name="Footer Placeholder 4"/>
          <p:cNvSpPr>
            <a:spLocks noGrp="1"/>
          </p:cNvSpPr>
          <p:nvPr>
            <p:ph type="ftr" sz="quarter" idx="11"/>
          </p:nvPr>
        </p:nvSpPr>
        <p:spPr/>
        <p:txBody>
          <a:bodyPr/>
          <a:lstStyle/>
          <a:p>
            <a:r>
              <a:rPr lang="da-DK"/>
              <a:t>MyoDynamik</a:t>
            </a:r>
            <a:endParaRPr lang="en-US"/>
          </a:p>
        </p:txBody>
      </p:sp>
      <p:sp>
        <p:nvSpPr>
          <p:cNvPr id="6" name="Slide Number Placeholder 5"/>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4025831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rugerdefineret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masteren</a:t>
            </a:r>
          </a:p>
        </p:txBody>
      </p:sp>
      <p:sp>
        <p:nvSpPr>
          <p:cNvPr id="3" name="Pladsholder til dato 2"/>
          <p:cNvSpPr>
            <a:spLocks noGrp="1"/>
          </p:cNvSpPr>
          <p:nvPr>
            <p:ph type="dt" sz="half" idx="10"/>
          </p:nvPr>
        </p:nvSpPr>
        <p:spPr/>
        <p:txBody>
          <a:bodyPr/>
          <a:lstStyle/>
          <a:p>
            <a:fld id="{78402D04-E5E7-DE42-AFDA-292EBFCB52BE}" type="datetime1">
              <a:rPr lang="da-DK" smtClean="0"/>
              <a:t>03/10/2019</a:t>
            </a:fld>
            <a:endParaRPr lang="en-US"/>
          </a:p>
        </p:txBody>
      </p:sp>
      <p:sp>
        <p:nvSpPr>
          <p:cNvPr id="4" name="Pladsholder til sidefod 3"/>
          <p:cNvSpPr>
            <a:spLocks noGrp="1"/>
          </p:cNvSpPr>
          <p:nvPr>
            <p:ph type="ftr" sz="quarter" idx="11"/>
          </p:nvPr>
        </p:nvSpPr>
        <p:spPr/>
        <p:txBody>
          <a:bodyPr/>
          <a:lstStyle/>
          <a:p>
            <a:r>
              <a:rPr lang="da-DK"/>
              <a:t>MyoDynamik</a:t>
            </a:r>
            <a:endParaRPr lang="en-US"/>
          </a:p>
        </p:txBody>
      </p:sp>
      <p:sp>
        <p:nvSpPr>
          <p:cNvPr id="5" name="Pladsholder til diasnummer 4"/>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2182681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masteren</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p>
        </p:txBody>
      </p:sp>
      <p:sp>
        <p:nvSpPr>
          <p:cNvPr id="4" name="Pladsholder til dato 3"/>
          <p:cNvSpPr>
            <a:spLocks noGrp="1"/>
          </p:cNvSpPr>
          <p:nvPr>
            <p:ph type="dt" sz="half" idx="10"/>
          </p:nvPr>
        </p:nvSpPr>
        <p:spPr/>
        <p:txBody>
          <a:bodyPr/>
          <a:lstStyle/>
          <a:p>
            <a:fld id="{8342BF8E-BED7-A949-9419-BB809B13A285}" type="datetimeFigureOut">
              <a:rPr lang="da-DK" smtClean="0"/>
              <a:t>03/10/2019</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2198887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masteren</a:t>
            </a:r>
          </a:p>
        </p:txBody>
      </p:sp>
      <p:sp>
        <p:nvSpPr>
          <p:cNvPr id="3" name="Pladsholder til indhold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8342BF8E-BED7-A949-9419-BB809B13A285}" type="datetimeFigureOut">
              <a:rPr lang="da-DK" smtClean="0"/>
              <a:t>03/10/2019</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3523234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masteren</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Pladsholder til dato 3"/>
          <p:cNvSpPr>
            <a:spLocks noGrp="1"/>
          </p:cNvSpPr>
          <p:nvPr>
            <p:ph type="dt" sz="half" idx="10"/>
          </p:nvPr>
        </p:nvSpPr>
        <p:spPr/>
        <p:txBody>
          <a:bodyPr/>
          <a:lstStyle/>
          <a:p>
            <a:fld id="{8342BF8E-BED7-A949-9419-BB809B13A285}" type="datetimeFigureOut">
              <a:rPr lang="da-DK" smtClean="0"/>
              <a:t>03/10/2019</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211386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masteren</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8342BF8E-BED7-A949-9419-BB809B13A285}" type="datetimeFigureOut">
              <a:rPr lang="da-DK" smtClean="0"/>
              <a:t>03/10/2019</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3059565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masteren</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8342BF8E-BED7-A949-9419-BB809B13A285}" type="datetimeFigureOut">
              <a:rPr lang="da-DK" smtClean="0"/>
              <a:t>03/10/2019</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748968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masteren</a:t>
            </a:r>
          </a:p>
        </p:txBody>
      </p:sp>
      <p:sp>
        <p:nvSpPr>
          <p:cNvPr id="3" name="Pladsholder til dato 2"/>
          <p:cNvSpPr>
            <a:spLocks noGrp="1"/>
          </p:cNvSpPr>
          <p:nvPr>
            <p:ph type="dt" sz="half" idx="10"/>
          </p:nvPr>
        </p:nvSpPr>
        <p:spPr/>
        <p:txBody>
          <a:bodyPr/>
          <a:lstStyle/>
          <a:p>
            <a:fld id="{8342BF8E-BED7-A949-9419-BB809B13A285}" type="datetimeFigureOut">
              <a:rPr lang="da-DK" smtClean="0"/>
              <a:t>03/10/2019</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42297847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8342BF8E-BED7-A949-9419-BB809B13A285}" type="datetimeFigureOut">
              <a:rPr lang="da-DK" smtClean="0"/>
              <a:t>03/10/2019</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2454550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629131D-37E9-264C-A296-0C2F5C689DF0}" type="datetime1">
              <a:rPr lang="da-DK" smtClean="0"/>
              <a:t>03/10/2019</a:t>
            </a:fld>
            <a:endParaRPr lang="en-US"/>
          </a:p>
        </p:txBody>
      </p:sp>
      <p:sp>
        <p:nvSpPr>
          <p:cNvPr id="5" name="Footer Placeholder 4"/>
          <p:cNvSpPr>
            <a:spLocks noGrp="1"/>
          </p:cNvSpPr>
          <p:nvPr>
            <p:ph type="ftr" sz="quarter" idx="11"/>
          </p:nvPr>
        </p:nvSpPr>
        <p:spPr/>
        <p:txBody>
          <a:bodyPr/>
          <a:lstStyle/>
          <a:p>
            <a:r>
              <a:rPr lang="da-DK"/>
              <a:t>MyoDynamik</a:t>
            </a:r>
            <a:endParaRPr lang="en-US"/>
          </a:p>
        </p:txBody>
      </p:sp>
      <p:sp>
        <p:nvSpPr>
          <p:cNvPr id="6" name="Slide Number Placeholder 5"/>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31223624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masteren</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Pladsholder til dato 4"/>
          <p:cNvSpPr>
            <a:spLocks noGrp="1"/>
          </p:cNvSpPr>
          <p:nvPr>
            <p:ph type="dt" sz="half" idx="10"/>
          </p:nvPr>
        </p:nvSpPr>
        <p:spPr/>
        <p:txBody>
          <a:bodyPr/>
          <a:lstStyle/>
          <a:p>
            <a:fld id="{8342BF8E-BED7-A949-9419-BB809B13A285}" type="datetimeFigureOut">
              <a:rPr lang="da-DK" smtClean="0"/>
              <a:t>03/10/2019</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10289356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masteren</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Pladsholder til dato 4"/>
          <p:cNvSpPr>
            <a:spLocks noGrp="1"/>
          </p:cNvSpPr>
          <p:nvPr>
            <p:ph type="dt" sz="half" idx="10"/>
          </p:nvPr>
        </p:nvSpPr>
        <p:spPr/>
        <p:txBody>
          <a:bodyPr/>
          <a:lstStyle/>
          <a:p>
            <a:fld id="{8342BF8E-BED7-A949-9419-BB809B13A285}" type="datetimeFigureOut">
              <a:rPr lang="da-DK" smtClean="0"/>
              <a:t>03/10/2019</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3857648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masteren</a:t>
            </a:r>
          </a:p>
        </p:txBody>
      </p:sp>
      <p:sp>
        <p:nvSpPr>
          <p:cNvPr id="3" name="Pladsholder til lodret titel 2"/>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8342BF8E-BED7-A949-9419-BB809B13A285}" type="datetimeFigureOut">
              <a:rPr lang="da-DK" smtClean="0"/>
              <a:t>03/10/2019</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2049672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masteren</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8342BF8E-BED7-A949-9419-BB809B13A285}" type="datetimeFigureOut">
              <a:rPr lang="da-DK" smtClean="0"/>
              <a:t>03/10/2019</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F59CC470-8F30-DB4D-999B-D4A77E6C65A6}" type="slidenum">
              <a:rPr lang="da-DK" smtClean="0"/>
              <a:t>‹#›</a:t>
            </a:fld>
            <a:endParaRPr lang="da-DK"/>
          </a:p>
        </p:txBody>
      </p:sp>
    </p:spTree>
    <p:extLst>
      <p:ext uri="{BB962C8B-B14F-4D97-AF65-F5344CB8AC3E}">
        <p14:creationId xmlns:p14="http://schemas.microsoft.com/office/powerpoint/2010/main" val="192526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7F0CAF9-6AE6-A34F-8D71-73757DA160DA}" type="datetime1">
              <a:rPr lang="da-DK" smtClean="0"/>
              <a:t>03/10/2019</a:t>
            </a:fld>
            <a:endParaRPr lang="en-US"/>
          </a:p>
        </p:txBody>
      </p:sp>
      <p:sp>
        <p:nvSpPr>
          <p:cNvPr id="5" name="Footer Placeholder 4"/>
          <p:cNvSpPr>
            <a:spLocks noGrp="1"/>
          </p:cNvSpPr>
          <p:nvPr>
            <p:ph type="ftr" sz="quarter" idx="11"/>
          </p:nvPr>
        </p:nvSpPr>
        <p:spPr/>
        <p:txBody>
          <a:bodyPr/>
          <a:lstStyle/>
          <a:p>
            <a:r>
              <a:rPr lang="da-DK"/>
              <a:t>MyoDynamik</a:t>
            </a:r>
            <a:endParaRPr lang="en-US"/>
          </a:p>
        </p:txBody>
      </p:sp>
      <p:sp>
        <p:nvSpPr>
          <p:cNvPr id="6" name="Slide Number Placeholder 5"/>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3050079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22182BB-736C-214F-899F-81B282685A58}" type="datetime1">
              <a:rPr lang="da-DK" smtClean="0"/>
              <a:t>03/10/2019</a:t>
            </a:fld>
            <a:endParaRPr lang="en-US"/>
          </a:p>
        </p:txBody>
      </p:sp>
      <p:sp>
        <p:nvSpPr>
          <p:cNvPr id="6" name="Footer Placeholder 5"/>
          <p:cNvSpPr>
            <a:spLocks noGrp="1"/>
          </p:cNvSpPr>
          <p:nvPr>
            <p:ph type="ftr" sz="quarter" idx="11"/>
          </p:nvPr>
        </p:nvSpPr>
        <p:spPr/>
        <p:txBody>
          <a:bodyPr/>
          <a:lstStyle/>
          <a:p>
            <a:r>
              <a:rPr lang="da-DK"/>
              <a:t>MyoDynamik</a:t>
            </a:r>
            <a:endParaRPr lang="en-US"/>
          </a:p>
        </p:txBody>
      </p:sp>
      <p:sp>
        <p:nvSpPr>
          <p:cNvPr id="7" name="Slide Number Placeholder 6"/>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2041780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E67F474-6E0B-4242-9466-A55CE3B47C56}" type="datetime1">
              <a:rPr lang="da-DK" smtClean="0"/>
              <a:t>03/10/2019</a:t>
            </a:fld>
            <a:endParaRPr lang="en-US"/>
          </a:p>
        </p:txBody>
      </p:sp>
      <p:sp>
        <p:nvSpPr>
          <p:cNvPr id="8" name="Footer Placeholder 7"/>
          <p:cNvSpPr>
            <a:spLocks noGrp="1"/>
          </p:cNvSpPr>
          <p:nvPr>
            <p:ph type="ftr" sz="quarter" idx="11"/>
          </p:nvPr>
        </p:nvSpPr>
        <p:spPr/>
        <p:txBody>
          <a:bodyPr/>
          <a:lstStyle/>
          <a:p>
            <a:r>
              <a:rPr lang="da-DK"/>
              <a:t>MyoDynamik</a:t>
            </a:r>
            <a:endParaRPr lang="en-US"/>
          </a:p>
        </p:txBody>
      </p:sp>
      <p:sp>
        <p:nvSpPr>
          <p:cNvPr id="9" name="Slide Number Placeholder 8"/>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1918645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10A2679-D100-B341-849F-08D3831AA7D6}" type="datetime1">
              <a:rPr lang="da-DK" smtClean="0"/>
              <a:t>03/10/2019</a:t>
            </a:fld>
            <a:endParaRPr lang="en-US"/>
          </a:p>
        </p:txBody>
      </p:sp>
      <p:sp>
        <p:nvSpPr>
          <p:cNvPr id="4" name="Footer Placeholder 3"/>
          <p:cNvSpPr>
            <a:spLocks noGrp="1"/>
          </p:cNvSpPr>
          <p:nvPr>
            <p:ph type="ftr" sz="quarter" idx="11"/>
          </p:nvPr>
        </p:nvSpPr>
        <p:spPr/>
        <p:txBody>
          <a:bodyPr/>
          <a:lstStyle/>
          <a:p>
            <a:r>
              <a:rPr lang="da-DK"/>
              <a:t>MyoDynamik</a:t>
            </a:r>
            <a:endParaRPr lang="en-US"/>
          </a:p>
        </p:txBody>
      </p:sp>
      <p:sp>
        <p:nvSpPr>
          <p:cNvPr id="5" name="Slide Number Placeholder 4"/>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2944994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C38C5-BAA3-324B-A9B2-AFFFD14A561C}" type="datetime1">
              <a:rPr lang="da-DK" smtClean="0"/>
              <a:t>03/10/2019</a:t>
            </a:fld>
            <a:endParaRPr lang="en-US"/>
          </a:p>
        </p:txBody>
      </p:sp>
      <p:sp>
        <p:nvSpPr>
          <p:cNvPr id="3" name="Footer Placeholder 2"/>
          <p:cNvSpPr>
            <a:spLocks noGrp="1"/>
          </p:cNvSpPr>
          <p:nvPr>
            <p:ph type="ftr" sz="quarter" idx="11"/>
          </p:nvPr>
        </p:nvSpPr>
        <p:spPr/>
        <p:txBody>
          <a:bodyPr/>
          <a:lstStyle/>
          <a:p>
            <a:r>
              <a:rPr lang="da-DK"/>
              <a:t>MyoDynamik</a:t>
            </a:r>
            <a:endParaRPr lang="en-US"/>
          </a:p>
        </p:txBody>
      </p:sp>
      <p:sp>
        <p:nvSpPr>
          <p:cNvPr id="4" name="Slide Number Placeholder 3"/>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3048565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2C21BAF1-91D7-664E-A0E2-BB3FB9584492}" type="datetime1">
              <a:rPr lang="da-DK" smtClean="0"/>
              <a:t>03/10/2019</a:t>
            </a:fld>
            <a:endParaRPr lang="en-US"/>
          </a:p>
        </p:txBody>
      </p:sp>
      <p:sp>
        <p:nvSpPr>
          <p:cNvPr id="6" name="Footer Placeholder 5"/>
          <p:cNvSpPr>
            <a:spLocks noGrp="1"/>
          </p:cNvSpPr>
          <p:nvPr>
            <p:ph type="ftr" sz="quarter" idx="11"/>
          </p:nvPr>
        </p:nvSpPr>
        <p:spPr/>
        <p:txBody>
          <a:bodyPr/>
          <a:lstStyle/>
          <a:p>
            <a:r>
              <a:rPr lang="da-DK"/>
              <a:t>MyoDynamik</a:t>
            </a:r>
            <a:endParaRPr lang="en-US"/>
          </a:p>
        </p:txBody>
      </p:sp>
      <p:sp>
        <p:nvSpPr>
          <p:cNvPr id="7" name="Slide Number Placeholder 6"/>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2149697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409A3BF-D2B6-FD4B-B8E4-C0E51172F3B8}" type="datetime1">
              <a:rPr lang="da-DK" smtClean="0"/>
              <a:t>03/10/2019</a:t>
            </a:fld>
            <a:endParaRPr lang="en-US"/>
          </a:p>
        </p:txBody>
      </p:sp>
      <p:sp>
        <p:nvSpPr>
          <p:cNvPr id="6" name="Footer Placeholder 5"/>
          <p:cNvSpPr>
            <a:spLocks noGrp="1"/>
          </p:cNvSpPr>
          <p:nvPr>
            <p:ph type="ftr" sz="quarter" idx="11"/>
          </p:nvPr>
        </p:nvSpPr>
        <p:spPr/>
        <p:txBody>
          <a:bodyPr/>
          <a:lstStyle/>
          <a:p>
            <a:r>
              <a:rPr lang="da-DK"/>
              <a:t>MyoDynamik</a:t>
            </a:r>
            <a:endParaRPr lang="en-US"/>
          </a:p>
        </p:txBody>
      </p:sp>
      <p:sp>
        <p:nvSpPr>
          <p:cNvPr id="7" name="Slide Number Placeholder 6"/>
          <p:cNvSpPr>
            <a:spLocks noGrp="1"/>
          </p:cNvSpPr>
          <p:nvPr>
            <p:ph type="sldNum" sz="quarter" idx="12"/>
          </p:nvPr>
        </p:nvSpPr>
        <p:spPr/>
        <p:txBody>
          <a:bodyPr/>
          <a:lstStyle/>
          <a:p>
            <a:fld id="{52906EBD-2924-7B4E-BDAD-CE9EC55BB0D0}" type="slidenum">
              <a:rPr lang="en-US" smtClean="0"/>
              <a:t>‹#›</a:t>
            </a:fld>
            <a:endParaRPr lang="en-US"/>
          </a:p>
        </p:txBody>
      </p:sp>
    </p:spTree>
    <p:extLst>
      <p:ext uri="{BB962C8B-B14F-4D97-AF65-F5344CB8AC3E}">
        <p14:creationId xmlns:p14="http://schemas.microsoft.com/office/powerpoint/2010/main" val="1861353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402D04-E5E7-DE42-AFDA-292EBFCB52BE}" type="datetime1">
              <a:rPr lang="da-DK" smtClean="0"/>
              <a:t>03/10/2019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a-DK"/>
              <a:t>MyoDynamik</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906EBD-2924-7B4E-BDAD-CE9EC55BB0D0}" type="slidenum">
              <a:rPr lang="en-US" smtClean="0"/>
              <a:t>‹#›</a:t>
            </a:fld>
            <a:endParaRPr lang="en-US"/>
          </a:p>
        </p:txBody>
      </p:sp>
      <p:pic>
        <p:nvPicPr>
          <p:cNvPr id="7" name="Billede 6" descr="icon_equine_vector.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588013" y="6126163"/>
            <a:ext cx="766536" cy="603902"/>
          </a:xfrm>
          <a:prstGeom prst="rect">
            <a:avLst/>
          </a:prstGeom>
        </p:spPr>
      </p:pic>
    </p:spTree>
    <p:extLst>
      <p:ext uri="{BB962C8B-B14F-4D97-AF65-F5344CB8AC3E}">
        <p14:creationId xmlns:p14="http://schemas.microsoft.com/office/powerpoint/2010/main" val="284155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65000"/>
              <a:lumOff val="3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65000"/>
              <a:lumOff val="3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65000"/>
              <a:lumOff val="3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masteren</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42BF8E-BED7-A949-9419-BB809B13A285}" type="datetimeFigureOut">
              <a:rPr lang="da-DK" smtClean="0"/>
              <a:t>03/10/2019</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CC470-8F30-DB4D-999B-D4A77E6C65A6}" type="slidenum">
              <a:rPr lang="da-DK" smtClean="0"/>
              <a:t>‹#›</a:t>
            </a:fld>
            <a:endParaRPr lang="da-DK"/>
          </a:p>
        </p:txBody>
      </p:sp>
    </p:spTree>
    <p:extLst>
      <p:ext uri="{BB962C8B-B14F-4D97-AF65-F5344CB8AC3E}">
        <p14:creationId xmlns:p14="http://schemas.microsoft.com/office/powerpoint/2010/main" val="35608027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png"/><Relationship Id="rId10" Type="http://schemas.openxmlformats.org/officeDocument/2006/relationships/image" Target="../media/image31.emf"/><Relationship Id="rId4" Type="http://schemas.openxmlformats.org/officeDocument/2006/relationships/image" Target="../media/image18.png"/><Relationship Id="rId9"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hyperlink" Target="https://app.myodynamik.com/site/login"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CURO Equine App</a:t>
            </a:r>
          </a:p>
        </p:txBody>
      </p:sp>
      <p:sp>
        <p:nvSpPr>
          <p:cNvPr id="3" name="Subtitle 2"/>
          <p:cNvSpPr>
            <a:spLocks noGrp="1"/>
          </p:cNvSpPr>
          <p:nvPr>
            <p:ph type="subTitle" idx="1"/>
          </p:nvPr>
        </p:nvSpPr>
        <p:spPr/>
        <p:txBody>
          <a:bodyPr/>
          <a:lstStyle/>
          <a:p>
            <a:r>
              <a:rPr lang="en-US" dirty="0"/>
              <a:t>User Guide</a:t>
            </a:r>
          </a:p>
          <a:p>
            <a:r>
              <a:rPr lang="en-US" dirty="0"/>
              <a:t>1</a:t>
            </a:r>
            <a:r>
              <a:rPr lang="en-US" baseline="30000" dirty="0"/>
              <a:t>st</a:t>
            </a:r>
            <a:r>
              <a:rPr lang="en-US" dirty="0"/>
              <a:t> March 2017</a:t>
            </a:r>
          </a:p>
        </p:txBody>
      </p:sp>
      <p:sp>
        <p:nvSpPr>
          <p:cNvPr id="6" name="TextBox 5"/>
          <p:cNvSpPr txBox="1"/>
          <p:nvPr/>
        </p:nvSpPr>
        <p:spPr>
          <a:xfrm>
            <a:off x="245637" y="6042663"/>
            <a:ext cx="4288607" cy="369332"/>
          </a:xfrm>
          <a:prstGeom prst="rect">
            <a:avLst/>
          </a:prstGeom>
          <a:noFill/>
        </p:spPr>
        <p:txBody>
          <a:bodyPr wrap="square" rtlCol="0">
            <a:spAutoFit/>
          </a:bodyPr>
          <a:lstStyle/>
          <a:p>
            <a:r>
              <a:rPr lang="en-US" dirty="0" err="1"/>
              <a:t>www.myodynamik.com</a:t>
            </a:r>
            <a:endParaRPr lang="en-US" dirty="0"/>
          </a:p>
        </p:txBody>
      </p:sp>
      <p:pic>
        <p:nvPicPr>
          <p:cNvPr id="8" name="Billede 7" descr="equine_logo_and_text.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5637" y="470396"/>
            <a:ext cx="4478288" cy="1342541"/>
          </a:xfrm>
          <a:prstGeom prst="rect">
            <a:avLst/>
          </a:prstGeom>
        </p:spPr>
      </p:pic>
    </p:spTree>
    <p:extLst>
      <p:ext uri="{BB962C8B-B14F-4D97-AF65-F5344CB8AC3E}">
        <p14:creationId xmlns:p14="http://schemas.microsoft.com/office/powerpoint/2010/main" val="2887368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EQUINE (1)</a:t>
            </a:r>
          </a:p>
        </p:txBody>
      </p:sp>
      <p:sp>
        <p:nvSpPr>
          <p:cNvPr id="4" name="Text Placeholder 3"/>
          <p:cNvSpPr>
            <a:spLocks noGrp="1"/>
          </p:cNvSpPr>
          <p:nvPr>
            <p:ph type="body" sz="half" idx="2"/>
          </p:nvPr>
        </p:nvSpPr>
        <p:spPr>
          <a:xfrm>
            <a:off x="457200" y="1435100"/>
            <a:ext cx="3221200" cy="4691063"/>
          </a:xfrm>
        </p:spPr>
        <p:txBody>
          <a:bodyPr>
            <a:normAutofit fontScale="92500" lnSpcReduction="10000"/>
          </a:bodyPr>
          <a:lstStyle/>
          <a:p>
            <a:pPr marL="285750" indent="-285750">
              <a:buFont typeface="Arial"/>
              <a:buChar char="•"/>
            </a:pPr>
            <a:r>
              <a:rPr lang="en-US" dirty="0"/>
              <a:t>To add a new horse, you simply enter the horses name, sex, birth etc.  </a:t>
            </a:r>
            <a:endParaRPr lang="en-US" sz="1200" dirty="0">
              <a:solidFill>
                <a:srgbClr val="595959"/>
              </a:solidFill>
            </a:endParaRPr>
          </a:p>
          <a:p>
            <a:endParaRPr lang="en-US" sz="1200" dirty="0">
              <a:solidFill>
                <a:srgbClr val="595959"/>
              </a:solidFill>
            </a:endParaRPr>
          </a:p>
          <a:p>
            <a:pPr marL="285750" indent="-285750">
              <a:buFont typeface="Arial"/>
              <a:buChar char="•"/>
            </a:pPr>
            <a:r>
              <a:rPr lang="en-US" dirty="0"/>
              <a:t>At the bottom of the page you can add a photo of the horse by pressing add photo. Either use a photo in the library or take a photo right away and then select it from the Photos on your </a:t>
            </a:r>
            <a:r>
              <a:rPr lang="en-US" dirty="0" err="1"/>
              <a:t>iPad</a:t>
            </a:r>
            <a:r>
              <a:rPr lang="en-US" dirty="0"/>
              <a:t>. </a:t>
            </a:r>
          </a:p>
          <a:p>
            <a:pPr lvl="1"/>
            <a:r>
              <a:rPr lang="en-US" dirty="0"/>
              <a:t>It is not essential to add a photo, you can proceed without this feature if you wish.</a:t>
            </a:r>
          </a:p>
          <a:p>
            <a:pPr marL="285750" indent="-285750">
              <a:buFont typeface="Arial"/>
              <a:buChar char="•"/>
            </a:pPr>
            <a:endParaRPr lang="en-US" sz="1200" dirty="0"/>
          </a:p>
          <a:p>
            <a:pPr marL="285750" indent="-285750">
              <a:buFont typeface="Arial"/>
              <a:buChar char="•"/>
            </a:pPr>
            <a:r>
              <a:rPr lang="en-US" dirty="0"/>
              <a:t>Press Save to store the new horse under your list of horses on the Horses page.</a:t>
            </a:r>
          </a:p>
          <a:p>
            <a:r>
              <a:rPr lang="en-US" dirty="0"/>
              <a:t>	</a:t>
            </a:r>
            <a:r>
              <a:rPr lang="en-US" sz="1200" dirty="0">
                <a:solidFill>
                  <a:srgbClr val="595959"/>
                </a:solidFill>
              </a:rPr>
              <a:t> – or press Cancel if you do not wish</a:t>
            </a:r>
            <a:br>
              <a:rPr lang="en-US" sz="1200" dirty="0">
                <a:solidFill>
                  <a:srgbClr val="595959"/>
                </a:solidFill>
              </a:rPr>
            </a:br>
            <a:r>
              <a:rPr lang="en-US" sz="1200" dirty="0">
                <a:solidFill>
                  <a:srgbClr val="595959"/>
                </a:solidFill>
              </a:rPr>
              <a:t>	to proceed with this task at the 	present time.  </a:t>
            </a:r>
          </a:p>
          <a:p>
            <a:endParaRPr lang="en-US" sz="1200" dirty="0">
              <a:solidFill>
                <a:srgbClr val="595959"/>
              </a:solidFill>
            </a:endParaRPr>
          </a:p>
          <a:p>
            <a:r>
              <a:rPr lang="en-US" sz="1200" dirty="0"/>
              <a:t>NOTE: It is necessary to type in something for all the information boxes. It can always be edited or changed at a later date.  </a:t>
            </a:r>
            <a:endParaRPr lang="en-US" dirty="0"/>
          </a:p>
        </p:txBody>
      </p:sp>
      <p:sp>
        <p:nvSpPr>
          <p:cNvPr id="3" name="Pladsholder til sidefod 2"/>
          <p:cNvSpPr>
            <a:spLocks noGrp="1"/>
          </p:cNvSpPr>
          <p:nvPr>
            <p:ph type="ftr" sz="quarter" idx="11"/>
          </p:nvPr>
        </p:nvSpPr>
        <p:spPr/>
        <p:txBody>
          <a:bodyPr/>
          <a:lstStyle/>
          <a:p>
            <a:r>
              <a:rPr lang="da-DK" dirty="0"/>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10</a:t>
            </a:fld>
            <a:endParaRPr lang="en-US" dirty="0"/>
          </a:p>
        </p:txBody>
      </p:sp>
      <p:pic>
        <p:nvPicPr>
          <p:cNvPr id="11" name="Pladsholder til indhold 10" descr="10.png"/>
          <p:cNvPicPr>
            <a:picLocks noGrp="1" noChangeAspect="1"/>
          </p:cNvPicPr>
          <p:nvPr>
            <p:ph idx="1"/>
          </p:nvPr>
        </p:nvPicPr>
        <p:blipFill>
          <a:blip r:embed="rId3">
            <a:extLst>
              <a:ext uri="{28A0092B-C50C-407E-A947-70E740481C1C}">
                <a14:useLocalDpi xmlns:a14="http://schemas.microsoft.com/office/drawing/2010/main" val="0"/>
              </a:ext>
            </a:extLst>
          </a:blip>
          <a:srcRect l="17250" r="17250"/>
          <a:stretch>
            <a:fillRect/>
          </a:stretch>
        </p:blipFill>
        <p:spPr/>
      </p:pic>
    </p:spTree>
    <p:extLst>
      <p:ext uri="{BB962C8B-B14F-4D97-AF65-F5344CB8AC3E}">
        <p14:creationId xmlns:p14="http://schemas.microsoft.com/office/powerpoint/2010/main" val="3904122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EQUINE (2)</a:t>
            </a:r>
          </a:p>
        </p:txBody>
      </p:sp>
      <p:sp>
        <p:nvSpPr>
          <p:cNvPr id="4" name="Text Placeholder 3"/>
          <p:cNvSpPr>
            <a:spLocks noGrp="1"/>
          </p:cNvSpPr>
          <p:nvPr>
            <p:ph type="body" sz="half" idx="2"/>
          </p:nvPr>
        </p:nvSpPr>
        <p:spPr/>
        <p:txBody>
          <a:bodyPr/>
          <a:lstStyle/>
          <a:p>
            <a:pPr marL="285750" indent="-285750">
              <a:buFont typeface="Arial"/>
              <a:buChar char="•"/>
            </a:pPr>
            <a:r>
              <a:rPr lang="en-US" dirty="0"/>
              <a:t>Having assigned a new horse, the identifier of this horse will appear on your List of Horses page.</a:t>
            </a:r>
          </a:p>
          <a:p>
            <a:pPr marL="285750" indent="-285750">
              <a:buFont typeface="Arial"/>
              <a:buChar char="•"/>
            </a:pPr>
            <a:endParaRPr lang="en-US" dirty="0"/>
          </a:p>
          <a:p>
            <a:pPr marL="285750" indent="-285750">
              <a:buFont typeface="Arial"/>
              <a:buChar char="•"/>
            </a:pPr>
            <a:r>
              <a:rPr lang="en-US" dirty="0"/>
              <a:t>You can proceed to add as many horses as you wish by simply follow the same procedure as outlined: Start by pressing the + symbol in a circle found at the top right hand corner of the List of horses page. </a:t>
            </a:r>
            <a:br>
              <a:rPr lang="en-US" dirty="0"/>
            </a:br>
            <a:endParaRPr lang="en-US" dirty="0"/>
          </a:p>
          <a:p>
            <a:pPr lvl="1"/>
            <a:r>
              <a:rPr lang="en-US" dirty="0"/>
              <a:t>Tip – if you have time and a good internet link then quickly sync your added horses before proceeding to take a measurement.</a:t>
            </a:r>
          </a:p>
        </p:txBody>
      </p:sp>
      <p:sp>
        <p:nvSpPr>
          <p:cNvPr id="3" name="Pladsholder til sidefod 2"/>
          <p:cNvSpPr>
            <a:spLocks noGrp="1"/>
          </p:cNvSpPr>
          <p:nvPr>
            <p:ph type="ftr" sz="quarter" idx="11"/>
          </p:nvPr>
        </p:nvSpPr>
        <p:spPr/>
        <p:txBody>
          <a:bodyPr/>
          <a:lstStyle/>
          <a:p>
            <a:r>
              <a:rPr lang="da-DK" dirty="0"/>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11</a:t>
            </a:fld>
            <a:endParaRPr lang="en-US" dirty="0"/>
          </a:p>
        </p:txBody>
      </p:sp>
      <p:pic>
        <p:nvPicPr>
          <p:cNvPr id="11" name="Billede 10" descr="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35" y="1435100"/>
            <a:ext cx="5284579" cy="3963434"/>
          </a:xfrm>
          <a:prstGeom prst="rect">
            <a:avLst/>
          </a:prstGeom>
        </p:spPr>
      </p:pic>
    </p:spTree>
    <p:extLst>
      <p:ext uri="{BB962C8B-B14F-4D97-AF65-F5344CB8AC3E}">
        <p14:creationId xmlns:p14="http://schemas.microsoft.com/office/powerpoint/2010/main" val="3904122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EQUINE (3)</a:t>
            </a:r>
          </a:p>
        </p:txBody>
      </p:sp>
      <p:sp>
        <p:nvSpPr>
          <p:cNvPr id="4" name="Text Placeholder 3"/>
          <p:cNvSpPr>
            <a:spLocks noGrp="1"/>
          </p:cNvSpPr>
          <p:nvPr>
            <p:ph type="body" sz="half" idx="2"/>
          </p:nvPr>
        </p:nvSpPr>
        <p:spPr>
          <a:xfrm>
            <a:off x="457200" y="1422400"/>
            <a:ext cx="3008313" cy="4691063"/>
          </a:xfrm>
        </p:spPr>
        <p:txBody>
          <a:bodyPr/>
          <a:lstStyle/>
          <a:p>
            <a:pPr marL="285750" indent="-285750">
              <a:buFont typeface="Arial"/>
              <a:buChar char="•"/>
            </a:pPr>
            <a:r>
              <a:rPr lang="en-US" dirty="0"/>
              <a:t>Now press the horse you would like to measure. The details for this horse will appear.  </a:t>
            </a:r>
          </a:p>
          <a:p>
            <a:r>
              <a:rPr lang="en-US" dirty="0"/>
              <a:t>	</a:t>
            </a:r>
            <a:r>
              <a:rPr lang="en-US" sz="1200" dirty="0">
                <a:solidFill>
                  <a:srgbClr val="595959"/>
                </a:solidFill>
              </a:rPr>
              <a:t>In this case ‘</a:t>
            </a:r>
            <a:r>
              <a:rPr lang="en-US" sz="1200" dirty="0" err="1">
                <a:solidFill>
                  <a:srgbClr val="595959"/>
                </a:solidFill>
              </a:rPr>
              <a:t>Gili</a:t>
            </a:r>
            <a:r>
              <a:rPr lang="en-US" sz="1200" dirty="0">
                <a:solidFill>
                  <a:srgbClr val="595959"/>
                </a:solidFill>
              </a:rPr>
              <a:t>’ has been</a:t>
            </a:r>
            <a:br>
              <a:rPr lang="en-US" sz="1200" dirty="0">
                <a:solidFill>
                  <a:srgbClr val="595959"/>
                </a:solidFill>
              </a:rPr>
            </a:br>
            <a:r>
              <a:rPr lang="en-US" sz="1200" dirty="0">
                <a:solidFill>
                  <a:srgbClr val="595959"/>
                </a:solidFill>
              </a:rPr>
              <a:t>          chosen</a:t>
            </a:r>
            <a:r>
              <a:rPr lang="en-US" sz="1200" dirty="0"/>
              <a:t>.</a:t>
            </a:r>
          </a:p>
          <a:p>
            <a:endParaRPr lang="en-US" sz="1200" dirty="0"/>
          </a:p>
          <a:p>
            <a:pPr marL="285750" indent="-285750">
              <a:buFont typeface="Arial"/>
              <a:buChar char="•"/>
            </a:pPr>
            <a:r>
              <a:rPr lang="en-US" dirty="0"/>
              <a:t>Here you can edit or delete the horse if needed. </a:t>
            </a:r>
          </a:p>
          <a:p>
            <a:pPr marL="285750" indent="-285750">
              <a:buFont typeface="Arial"/>
              <a:buChar char="•"/>
            </a:pPr>
            <a:endParaRPr lang="en-US" dirty="0"/>
          </a:p>
          <a:p>
            <a:pPr marL="285750" indent="-285750">
              <a:buFont typeface="Arial"/>
              <a:buChar char="•"/>
            </a:pPr>
            <a:r>
              <a:rPr lang="en-US" dirty="0"/>
              <a:t>If you wish to make a measurement, then press “start measurement”</a:t>
            </a:r>
          </a:p>
        </p:txBody>
      </p:sp>
      <p:sp>
        <p:nvSpPr>
          <p:cNvPr id="3" name="Pladsholder til sidefod 2"/>
          <p:cNvSpPr>
            <a:spLocks noGrp="1"/>
          </p:cNvSpPr>
          <p:nvPr>
            <p:ph type="ftr" sz="quarter" idx="11"/>
          </p:nvPr>
        </p:nvSpPr>
        <p:spPr/>
        <p:txBody>
          <a:bodyPr/>
          <a:lstStyle/>
          <a:p>
            <a:r>
              <a:rPr lang="da-DK" dirty="0"/>
              <a:t>MyoDynamik</a:t>
            </a:r>
            <a:endParaRPr lang="en-US" dirty="0"/>
          </a:p>
        </p:txBody>
      </p:sp>
      <p:sp>
        <p:nvSpPr>
          <p:cNvPr id="7" name="Pladsholder til diasnummer 6"/>
          <p:cNvSpPr>
            <a:spLocks noGrp="1"/>
          </p:cNvSpPr>
          <p:nvPr>
            <p:ph type="sldNum" sz="quarter" idx="12"/>
          </p:nvPr>
        </p:nvSpPr>
        <p:spPr/>
        <p:txBody>
          <a:bodyPr/>
          <a:lstStyle/>
          <a:p>
            <a:fld id="{52906EBD-2924-7B4E-BDAD-CE9EC55BB0D0}" type="slidenum">
              <a:rPr lang="en-US" smtClean="0"/>
              <a:t>12</a:t>
            </a:fld>
            <a:endParaRPr lang="en-US" dirty="0"/>
          </a:p>
        </p:txBody>
      </p:sp>
      <p:pic>
        <p:nvPicPr>
          <p:cNvPr id="9" name="Pladsholder til indhold 8" descr="14.png"/>
          <p:cNvPicPr>
            <a:picLocks noGrp="1" noChangeAspect="1"/>
          </p:cNvPicPr>
          <p:nvPr>
            <p:ph idx="1"/>
          </p:nvPr>
        </p:nvPicPr>
        <p:blipFill>
          <a:blip r:embed="rId3">
            <a:extLst>
              <a:ext uri="{28A0092B-C50C-407E-A947-70E740481C1C}">
                <a14:useLocalDpi xmlns:a14="http://schemas.microsoft.com/office/drawing/2010/main" val="0"/>
              </a:ext>
            </a:extLst>
          </a:blip>
          <a:srcRect l="17250" r="17250"/>
          <a:stretch>
            <a:fillRect/>
          </a:stretch>
        </p:blipFill>
        <p:spPr/>
      </p:pic>
    </p:spTree>
    <p:extLst>
      <p:ext uri="{BB962C8B-B14F-4D97-AF65-F5344CB8AC3E}">
        <p14:creationId xmlns:p14="http://schemas.microsoft.com/office/powerpoint/2010/main" val="605397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EQUINE (4)</a:t>
            </a:r>
          </a:p>
        </p:txBody>
      </p:sp>
      <p:sp>
        <p:nvSpPr>
          <p:cNvPr id="4" name="Text Placeholder 3"/>
          <p:cNvSpPr>
            <a:spLocks noGrp="1"/>
          </p:cNvSpPr>
          <p:nvPr>
            <p:ph type="body" sz="half" idx="2"/>
          </p:nvPr>
        </p:nvSpPr>
        <p:spPr>
          <a:xfrm>
            <a:off x="457200" y="1117587"/>
            <a:ext cx="3008313" cy="4691063"/>
          </a:xfrm>
        </p:spPr>
        <p:txBody>
          <a:bodyPr/>
          <a:lstStyle/>
          <a:p>
            <a:pPr marL="285750" indent="-285750">
              <a:buFont typeface="Arial"/>
              <a:buChar char="•"/>
            </a:pPr>
            <a:r>
              <a:rPr lang="en-US" dirty="0"/>
              <a:t>Select a muscle group, or muscle groups (a total of 2 muscle groups can be assigned per CURO). You do this by touching the white circle on the equine muscle anatomy drawing to be found on this page.</a:t>
            </a:r>
          </a:p>
          <a:p>
            <a:pPr marL="285750" indent="-285750">
              <a:buFont typeface="Arial"/>
              <a:buChar char="•"/>
            </a:pPr>
            <a:endParaRPr lang="en-US" dirty="0"/>
          </a:p>
          <a:p>
            <a:pPr marL="285750" indent="-285750">
              <a:buFont typeface="Arial"/>
              <a:buChar char="•"/>
            </a:pPr>
            <a:r>
              <a:rPr lang="en-GB" dirty="0">
                <a:cs typeface="Century Gothic"/>
              </a:rPr>
              <a:t>It is a good idea to determine which muscle group is to be assigned to which channel on the CURO. For example, </a:t>
            </a:r>
            <a:r>
              <a:rPr lang="en-GB" i="1" dirty="0">
                <a:cs typeface="Century Gothic"/>
              </a:rPr>
              <a:t>gluteus </a:t>
            </a:r>
            <a:r>
              <a:rPr lang="en-GB" i="1" dirty="0" err="1">
                <a:cs typeface="Century Gothic"/>
              </a:rPr>
              <a:t>medius</a:t>
            </a:r>
            <a:r>
              <a:rPr lang="en-GB" i="1" dirty="0">
                <a:cs typeface="Century Gothic"/>
              </a:rPr>
              <a:t> </a:t>
            </a:r>
            <a:r>
              <a:rPr lang="en-GB" dirty="0">
                <a:cs typeface="Century Gothic"/>
              </a:rPr>
              <a:t>to be recorded on channels L</a:t>
            </a:r>
            <a:r>
              <a:rPr lang="en-GB" baseline="-25000" dirty="0">
                <a:cs typeface="Century Gothic"/>
              </a:rPr>
              <a:t>1</a:t>
            </a:r>
            <a:r>
              <a:rPr lang="en-GB" dirty="0">
                <a:cs typeface="Century Gothic"/>
              </a:rPr>
              <a:t> and R</a:t>
            </a:r>
            <a:r>
              <a:rPr lang="en-GB" baseline="-25000" dirty="0">
                <a:cs typeface="Century Gothic"/>
              </a:rPr>
              <a:t>1</a:t>
            </a:r>
            <a:r>
              <a:rPr lang="en-GB" dirty="0">
                <a:cs typeface="Century Gothic"/>
              </a:rPr>
              <a:t> and </a:t>
            </a:r>
            <a:r>
              <a:rPr lang="en-GB" i="1" dirty="0">
                <a:cs typeface="Century Gothic"/>
              </a:rPr>
              <a:t>triceps</a:t>
            </a:r>
            <a:r>
              <a:rPr lang="en-GB" dirty="0">
                <a:cs typeface="Century Gothic"/>
              </a:rPr>
              <a:t> on channels L</a:t>
            </a:r>
            <a:r>
              <a:rPr lang="en-GB" baseline="-25000" dirty="0">
                <a:cs typeface="Century Gothic"/>
              </a:rPr>
              <a:t>2</a:t>
            </a:r>
            <a:r>
              <a:rPr lang="en-GB" dirty="0">
                <a:cs typeface="Century Gothic"/>
              </a:rPr>
              <a:t> and R</a:t>
            </a:r>
            <a:r>
              <a:rPr lang="en-GB" baseline="-25000" dirty="0">
                <a:cs typeface="Century Gothic"/>
              </a:rPr>
              <a:t>2</a:t>
            </a:r>
            <a:r>
              <a:rPr lang="en-GB" dirty="0">
                <a:cs typeface="Century Gothic"/>
              </a:rPr>
              <a:t> – where L denotes left-side and R denotes right-side.</a:t>
            </a:r>
          </a:p>
          <a:p>
            <a:pPr marL="285750" indent="-285750">
              <a:buFont typeface="Arial"/>
              <a:buChar char="•"/>
            </a:pPr>
            <a:endParaRPr lang="en-US" dirty="0"/>
          </a:p>
        </p:txBody>
      </p:sp>
      <p:sp>
        <p:nvSpPr>
          <p:cNvPr id="3" name="Pladsholder til sidefod 2"/>
          <p:cNvSpPr>
            <a:spLocks noGrp="1"/>
          </p:cNvSpPr>
          <p:nvPr>
            <p:ph type="ftr" sz="quarter" idx="11"/>
          </p:nvPr>
        </p:nvSpPr>
        <p:spPr/>
        <p:txBody>
          <a:bodyPr/>
          <a:lstStyle/>
          <a:p>
            <a:r>
              <a:rPr lang="da-DK" dirty="0"/>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13</a:t>
            </a:fld>
            <a:endParaRPr lang="en-US" dirty="0"/>
          </a:p>
        </p:txBody>
      </p:sp>
      <p:pic>
        <p:nvPicPr>
          <p:cNvPr id="11" name="Billede 10" descr="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451" y="679639"/>
            <a:ext cx="4934220" cy="3700665"/>
          </a:xfrm>
          <a:prstGeom prst="rect">
            <a:avLst/>
          </a:prstGeom>
        </p:spPr>
      </p:pic>
    </p:spTree>
    <p:extLst>
      <p:ext uri="{BB962C8B-B14F-4D97-AF65-F5344CB8AC3E}">
        <p14:creationId xmlns:p14="http://schemas.microsoft.com/office/powerpoint/2010/main" val="605397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solidFill>
                  <a:srgbClr val="000000"/>
                </a:solidFill>
              </a:rPr>
              <a:t>EQUINE (5</a:t>
            </a:r>
            <a:r>
              <a:rPr lang="en-US" dirty="0"/>
              <a:t>)</a:t>
            </a:r>
          </a:p>
        </p:txBody>
      </p:sp>
      <p:sp>
        <p:nvSpPr>
          <p:cNvPr id="4" name="Text Placeholder 3"/>
          <p:cNvSpPr>
            <a:spLocks noGrp="1"/>
          </p:cNvSpPr>
          <p:nvPr>
            <p:ph type="body" sz="half" idx="2"/>
          </p:nvPr>
        </p:nvSpPr>
        <p:spPr/>
        <p:txBody>
          <a:bodyPr/>
          <a:lstStyle/>
          <a:p>
            <a:r>
              <a:rPr lang="en-US" dirty="0"/>
              <a:t>Now choose the diameter of the circle if the horse is to be exercised in this way.</a:t>
            </a:r>
          </a:p>
          <a:p>
            <a:endParaRPr lang="en-US" dirty="0"/>
          </a:p>
          <a:p>
            <a:pPr marL="285750" indent="-285750">
              <a:buFont typeface="Arial"/>
              <a:buChar char="•"/>
            </a:pPr>
            <a:r>
              <a:rPr lang="en-US" dirty="0"/>
              <a:t>If the CURO is to be used during riding, then simply select the Rider button. </a:t>
            </a:r>
          </a:p>
          <a:p>
            <a:r>
              <a:rPr lang="en-US" sz="1200" dirty="0"/>
              <a:t>	</a:t>
            </a:r>
            <a:endParaRPr lang="en-US" sz="1200" dirty="0">
              <a:solidFill>
                <a:srgbClr val="595959"/>
              </a:solidFill>
            </a:endParaRP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14</a:t>
            </a:fld>
            <a:endParaRPr lang="en-US"/>
          </a:p>
        </p:txBody>
      </p:sp>
      <p:pic>
        <p:nvPicPr>
          <p:cNvPr id="9" name="Billede 8" descr="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5980" y="1357641"/>
            <a:ext cx="4962032" cy="3721524"/>
          </a:xfrm>
          <a:prstGeom prst="rect">
            <a:avLst/>
          </a:prstGeom>
        </p:spPr>
      </p:pic>
    </p:spTree>
    <p:extLst>
      <p:ext uri="{BB962C8B-B14F-4D97-AF65-F5344CB8AC3E}">
        <p14:creationId xmlns:p14="http://schemas.microsoft.com/office/powerpoint/2010/main" val="2768715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EQUINE (6)</a:t>
            </a:r>
          </a:p>
        </p:txBody>
      </p:sp>
      <p:sp>
        <p:nvSpPr>
          <p:cNvPr id="4" name="Text Placeholder 3"/>
          <p:cNvSpPr>
            <a:spLocks noGrp="1"/>
          </p:cNvSpPr>
          <p:nvPr>
            <p:ph type="body" sz="half" idx="2"/>
          </p:nvPr>
        </p:nvSpPr>
        <p:spPr>
          <a:xfrm>
            <a:off x="457200" y="1207354"/>
            <a:ext cx="3242730" cy="5148996"/>
          </a:xfrm>
        </p:spPr>
        <p:txBody>
          <a:bodyPr>
            <a:normAutofit fontScale="92500" lnSpcReduction="20000"/>
          </a:bodyPr>
          <a:lstStyle/>
          <a:p>
            <a:pPr marL="285750" indent="-285750">
              <a:buFont typeface="Arial"/>
              <a:buChar char="•"/>
            </a:pPr>
            <a:r>
              <a:rPr lang="en-US" dirty="0"/>
              <a:t>Having chosen a muscle group, you will note that the white circle changes </a:t>
            </a:r>
            <a:r>
              <a:rPr lang="en-US" dirty="0" err="1"/>
              <a:t>colour</a:t>
            </a:r>
            <a:r>
              <a:rPr lang="en-US" dirty="0"/>
              <a:t>, and a number</a:t>
            </a:r>
            <a:r>
              <a:rPr lang="en-US" dirty="0">
                <a:latin typeface="Calibri" panose="020F0502020204030204" pitchFamily="34" charset="0"/>
              </a:rPr>
              <a:t> </a:t>
            </a:r>
            <a:r>
              <a:rPr lang="en-US" dirty="0"/>
              <a:t>will appear inside the circle to denote which muscle group has been selected: </a:t>
            </a:r>
            <a:br>
              <a:rPr lang="en-US" dirty="0"/>
            </a:br>
            <a:endParaRPr lang="en-US" dirty="0"/>
          </a:p>
          <a:p>
            <a:pPr marL="742950" lvl="1" indent="-285750">
              <a:buFont typeface="Arial"/>
              <a:buChar char="•"/>
            </a:pPr>
            <a:r>
              <a:rPr lang="en-US" dirty="0"/>
              <a:t>1 denotes channels L1 and R1</a:t>
            </a:r>
          </a:p>
          <a:p>
            <a:pPr marL="742950" lvl="1" indent="-285750">
              <a:buFont typeface="Arial"/>
              <a:buChar char="•"/>
            </a:pPr>
            <a:r>
              <a:rPr lang="en-US" dirty="0"/>
              <a:t>2 denotes channels L2 and R2</a:t>
            </a:r>
          </a:p>
          <a:p>
            <a:pPr marL="285750" indent="-285750">
              <a:buFont typeface="Arial"/>
              <a:buChar char="•"/>
            </a:pPr>
            <a:endParaRPr lang="en-US" dirty="0"/>
          </a:p>
          <a:p>
            <a:pPr marL="285750" indent="-285750">
              <a:buFont typeface="Arial"/>
              <a:buChar char="•"/>
            </a:pPr>
            <a:r>
              <a:rPr lang="en-US" dirty="0"/>
              <a:t>On the left hand side of the page you will find a list of the muscles assigned to this test – by way of confirmation. You can deselect them and select others at this stage if you so wish.</a:t>
            </a:r>
          </a:p>
          <a:p>
            <a:pPr marL="285750" indent="-285750">
              <a:buFont typeface="Arial"/>
              <a:buChar char="•"/>
            </a:pPr>
            <a:endParaRPr lang="en-US" dirty="0"/>
          </a:p>
          <a:p>
            <a:pPr marL="285750" indent="-285750">
              <a:buFont typeface="Arial"/>
              <a:buChar char="•"/>
            </a:pPr>
            <a:r>
              <a:rPr lang="en-US" dirty="0"/>
              <a:t>Alongside the number and name of the selected muscle group, you will find a small light blue circle with the letter   </a:t>
            </a:r>
            <a:r>
              <a:rPr lang="en-US" dirty="0" err="1"/>
              <a:t>i</a:t>
            </a:r>
            <a:r>
              <a:rPr lang="en-US" dirty="0"/>
              <a:t>   inside. Press this circle for detailed information about the selected muscle, as well as visual cues as to where to place the sensors. </a:t>
            </a:r>
          </a:p>
          <a:p>
            <a:pPr marL="285750" indent="-285750">
              <a:buFont typeface="Arial"/>
              <a:buChar char="•"/>
            </a:pPr>
            <a:endParaRPr lang="en-US" dirty="0"/>
          </a:p>
          <a:p>
            <a:pPr marL="285750" indent="-285750">
              <a:buFont typeface="Arial"/>
              <a:buChar char="•"/>
            </a:pPr>
            <a:r>
              <a:rPr lang="en-US" dirty="0"/>
              <a:t>Press the Finished bar to start a measurement. </a:t>
            </a:r>
          </a:p>
        </p:txBody>
      </p:sp>
      <p:sp>
        <p:nvSpPr>
          <p:cNvPr id="3" name="Pladsholder til sidefod 2"/>
          <p:cNvSpPr>
            <a:spLocks noGrp="1"/>
          </p:cNvSpPr>
          <p:nvPr>
            <p:ph type="ftr" sz="quarter" idx="11"/>
          </p:nvPr>
        </p:nvSpPr>
        <p:spPr/>
        <p:txBody>
          <a:bodyPr/>
          <a:lstStyle/>
          <a:p>
            <a:r>
              <a:rPr lang="da-DK" dirty="0"/>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15</a:t>
            </a:fld>
            <a:endParaRPr lang="en-US" dirty="0"/>
          </a:p>
        </p:txBody>
      </p:sp>
      <p:pic>
        <p:nvPicPr>
          <p:cNvPr id="5" name="Billede 4" descr="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9930" y="1310951"/>
            <a:ext cx="5265805" cy="3949354"/>
          </a:xfrm>
          <a:prstGeom prst="rect">
            <a:avLst/>
          </a:prstGeom>
        </p:spPr>
      </p:pic>
      <p:sp>
        <p:nvSpPr>
          <p:cNvPr id="7" name="Ellipse 6"/>
          <p:cNvSpPr/>
          <p:nvPr/>
        </p:nvSpPr>
        <p:spPr>
          <a:xfrm>
            <a:off x="1967634" y="4566483"/>
            <a:ext cx="201185" cy="229923"/>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2768715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EQUINE (7)</a:t>
            </a:r>
          </a:p>
        </p:txBody>
      </p:sp>
      <p:sp>
        <p:nvSpPr>
          <p:cNvPr id="4" name="Text Placeholder 3"/>
          <p:cNvSpPr>
            <a:spLocks noGrp="1"/>
          </p:cNvSpPr>
          <p:nvPr>
            <p:ph type="body" sz="half" idx="2"/>
          </p:nvPr>
        </p:nvSpPr>
        <p:spPr>
          <a:xfrm>
            <a:off x="457200" y="1278300"/>
            <a:ext cx="3008313" cy="4921250"/>
          </a:xfrm>
        </p:spPr>
        <p:txBody>
          <a:bodyPr>
            <a:normAutofit lnSpcReduction="10000"/>
          </a:bodyPr>
          <a:lstStyle/>
          <a:p>
            <a:pPr marL="285750" indent="-285750">
              <a:buFont typeface="Arial"/>
              <a:buChar char="•"/>
            </a:pPr>
            <a:r>
              <a:rPr lang="en-US" dirty="0"/>
              <a:t>Having pressed the light blue circle with the letter  I   inside for the selected muscle group, a pop-up window will appear on the screen.</a:t>
            </a:r>
          </a:p>
          <a:p>
            <a:pPr marL="285750" indent="-285750">
              <a:buFont typeface="Arial"/>
              <a:buChar char="•"/>
            </a:pPr>
            <a:endParaRPr lang="en-US" dirty="0"/>
          </a:p>
          <a:p>
            <a:pPr marL="285750" indent="-285750">
              <a:buFont typeface="Arial"/>
              <a:buChar char="•"/>
            </a:pPr>
            <a:r>
              <a:rPr lang="en-US" dirty="0"/>
              <a:t>The pop-up window provides you with details regarding the Origin, Insertion and Function of the selected muscle group.</a:t>
            </a:r>
          </a:p>
          <a:p>
            <a:pPr marL="285750" indent="-285750">
              <a:buFont typeface="Arial"/>
              <a:buChar char="•"/>
            </a:pPr>
            <a:endParaRPr lang="en-US" dirty="0"/>
          </a:p>
          <a:p>
            <a:pPr marL="285750" indent="-285750">
              <a:buFont typeface="Arial"/>
              <a:buChar char="•"/>
            </a:pPr>
            <a:r>
              <a:rPr lang="en-US" dirty="0"/>
              <a:t>The pop-up window also shows you a more detailed image of the muscle anatomy and a suggested placement for the CURO sensor.</a:t>
            </a:r>
          </a:p>
          <a:p>
            <a:pPr marL="285750" indent="-285750">
              <a:buFont typeface="Arial"/>
              <a:buChar char="•"/>
            </a:pPr>
            <a:endParaRPr lang="en-US" dirty="0"/>
          </a:p>
          <a:p>
            <a:pPr marL="285750" indent="-285750">
              <a:buFont typeface="Arial"/>
              <a:buChar char="•"/>
            </a:pPr>
            <a:r>
              <a:rPr lang="en-US" dirty="0"/>
              <a:t>Press the Close text at the bottom of the pop-up window to remove this information.  </a:t>
            </a:r>
          </a:p>
        </p:txBody>
      </p:sp>
      <p:sp>
        <p:nvSpPr>
          <p:cNvPr id="3" name="Pladsholder til sidefod 2"/>
          <p:cNvSpPr>
            <a:spLocks noGrp="1"/>
          </p:cNvSpPr>
          <p:nvPr>
            <p:ph type="ftr" sz="quarter" idx="11"/>
          </p:nvPr>
        </p:nvSpPr>
        <p:spPr/>
        <p:txBody>
          <a:bodyPr/>
          <a:lstStyle/>
          <a:p>
            <a:r>
              <a:rPr lang="da-DK" dirty="0"/>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16</a:t>
            </a:fld>
            <a:endParaRPr lang="en-US" dirty="0"/>
          </a:p>
        </p:txBody>
      </p:sp>
      <p:pic>
        <p:nvPicPr>
          <p:cNvPr id="5" name="Billede 4" descr="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5513" y="1278300"/>
            <a:ext cx="5495705" cy="4121779"/>
          </a:xfrm>
          <a:prstGeom prst="rect">
            <a:avLst/>
          </a:prstGeom>
        </p:spPr>
      </p:pic>
      <p:sp>
        <p:nvSpPr>
          <p:cNvPr id="7" name="Ellipse 6"/>
          <p:cNvSpPr/>
          <p:nvPr/>
        </p:nvSpPr>
        <p:spPr>
          <a:xfrm>
            <a:off x="2539134" y="1485900"/>
            <a:ext cx="201185" cy="229923"/>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2768715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1"/>
            <a:ext cx="4956715" cy="368334"/>
          </a:xfrm>
        </p:spPr>
        <p:txBody>
          <a:bodyPr>
            <a:normAutofit fontScale="90000"/>
          </a:bodyPr>
          <a:lstStyle/>
          <a:p>
            <a:r>
              <a:rPr lang="en-US" dirty="0"/>
              <a:t>SECURING THE CURO SENSORS (1)</a:t>
            </a:r>
            <a:endParaRPr lang="da-DK" dirty="0"/>
          </a:p>
        </p:txBody>
      </p:sp>
      <p:sp>
        <p:nvSpPr>
          <p:cNvPr id="5" name="Pladsholder til sidefod 4"/>
          <p:cNvSpPr>
            <a:spLocks noGrp="1"/>
          </p:cNvSpPr>
          <p:nvPr>
            <p:ph type="ftr" sz="quarter" idx="11"/>
          </p:nvPr>
        </p:nvSpPr>
        <p:spPr/>
        <p:txBody>
          <a:bodyPr/>
          <a:lstStyle/>
          <a:p>
            <a:r>
              <a:rPr lang="da-DK"/>
              <a:t>MyoDynamik</a:t>
            </a:r>
            <a:endParaRPr lang="en-US" dirty="0"/>
          </a:p>
        </p:txBody>
      </p:sp>
      <p:sp>
        <p:nvSpPr>
          <p:cNvPr id="3" name="Pladsholder til diasnummer 2"/>
          <p:cNvSpPr>
            <a:spLocks noGrp="1"/>
          </p:cNvSpPr>
          <p:nvPr>
            <p:ph type="sldNum" sz="quarter" idx="12"/>
          </p:nvPr>
        </p:nvSpPr>
        <p:spPr/>
        <p:txBody>
          <a:bodyPr/>
          <a:lstStyle/>
          <a:p>
            <a:fld id="{52906EBD-2924-7B4E-BDAD-CE9EC55BB0D0}" type="slidenum">
              <a:rPr lang="en-US" smtClean="0"/>
              <a:t>17</a:t>
            </a:fld>
            <a:endParaRPr lang="en-US"/>
          </a:p>
        </p:txBody>
      </p:sp>
      <p:pic>
        <p:nvPicPr>
          <p:cNvPr id="20" name="Billede 19" descr="Sensor position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618" y="4520669"/>
            <a:ext cx="6919579" cy="1608261"/>
          </a:xfrm>
          <a:prstGeom prst="rect">
            <a:avLst/>
          </a:prstGeom>
        </p:spPr>
      </p:pic>
      <p:pic>
        <p:nvPicPr>
          <p:cNvPr id="21" name="Billede 20" descr="thumb_IMG_3170_1024.jpg"/>
          <p:cNvPicPr>
            <a:picLocks noChangeAspect="1"/>
          </p:cNvPicPr>
          <p:nvPr/>
        </p:nvPicPr>
        <p:blipFill rotWithShape="1">
          <a:blip r:embed="rId3">
            <a:extLst>
              <a:ext uri="{28A0092B-C50C-407E-A947-70E740481C1C}">
                <a14:useLocalDpi xmlns:a14="http://schemas.microsoft.com/office/drawing/2010/main" val="0"/>
              </a:ext>
            </a:extLst>
          </a:blip>
          <a:srcRect r="15481"/>
          <a:stretch/>
        </p:blipFill>
        <p:spPr>
          <a:xfrm rot="16200000">
            <a:off x="7461073" y="4607629"/>
            <a:ext cx="1180425" cy="1862176"/>
          </a:xfrm>
          <a:prstGeom prst="rect">
            <a:avLst/>
          </a:prstGeom>
        </p:spPr>
      </p:pic>
      <p:pic>
        <p:nvPicPr>
          <p:cNvPr id="23" name="Billede 22" descr="ny_cur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8827" y="105320"/>
            <a:ext cx="937974" cy="1416340"/>
          </a:xfrm>
          <a:prstGeom prst="rect">
            <a:avLst/>
          </a:prstGeom>
        </p:spPr>
      </p:pic>
      <p:sp>
        <p:nvSpPr>
          <p:cNvPr id="24" name="Tekstfelt 23"/>
          <p:cNvSpPr txBox="1"/>
          <p:nvPr/>
        </p:nvSpPr>
        <p:spPr>
          <a:xfrm>
            <a:off x="189338" y="1385292"/>
            <a:ext cx="8802261" cy="3231653"/>
          </a:xfrm>
          <a:prstGeom prst="rect">
            <a:avLst/>
          </a:prstGeom>
          <a:noFill/>
        </p:spPr>
        <p:txBody>
          <a:bodyPr wrap="square" rtlCol="0">
            <a:spAutoFit/>
          </a:bodyPr>
          <a:lstStyle/>
          <a:p>
            <a:endParaRPr lang="en-GB" sz="1200" dirty="0">
              <a:solidFill>
                <a:srgbClr val="1F497D"/>
              </a:solidFill>
            </a:endParaRPr>
          </a:p>
          <a:p>
            <a:pPr marL="342900" indent="-342900">
              <a:buFont typeface="+mj-lt"/>
              <a:buAutoNum type="arabicPeriod"/>
            </a:pPr>
            <a:r>
              <a:rPr lang="en-GB" sz="1200" dirty="0">
                <a:solidFill>
                  <a:srgbClr val="1F497D"/>
                </a:solidFill>
              </a:rPr>
              <a:t>Secure the CURO to the horse, either on the girth or in the pocket on the saddle pad. Turn on the CURO and the </a:t>
            </a:r>
            <a:r>
              <a:rPr lang="en-GB" sz="1200" dirty="0" err="1">
                <a:solidFill>
                  <a:srgbClr val="1F497D"/>
                </a:solidFill>
              </a:rPr>
              <a:t>WiFi</a:t>
            </a:r>
            <a:r>
              <a:rPr lang="en-GB" sz="1200" dirty="0">
                <a:solidFill>
                  <a:srgbClr val="1F497D"/>
                </a:solidFill>
              </a:rPr>
              <a:t> connection.</a:t>
            </a:r>
          </a:p>
          <a:p>
            <a:pPr marL="342900" indent="-342900">
              <a:buFont typeface="+mj-lt"/>
              <a:buAutoNum type="arabicPeriod"/>
            </a:pPr>
            <a:r>
              <a:rPr lang="en-GB" sz="1200" dirty="0">
                <a:solidFill>
                  <a:srgbClr val="1F497D"/>
                </a:solidFill>
              </a:rPr>
              <a:t>Locate the muscle you want to measure. You can use the app to guide you to the right position.</a:t>
            </a:r>
          </a:p>
          <a:p>
            <a:pPr marL="342900" indent="-342900">
              <a:buFont typeface="+mj-lt"/>
              <a:buAutoNum type="arabicPeriod"/>
            </a:pPr>
            <a:r>
              <a:rPr lang="en-GB" sz="1200" dirty="0">
                <a:solidFill>
                  <a:srgbClr val="1F497D"/>
                </a:solidFill>
              </a:rPr>
              <a:t>Put a little gel on the horse at the selected site – rub well into the hair. Try to locate the exact spot on the other side of the horse, so that muscles left and right are measured at the same anatomical spot – this ensures accurate results.</a:t>
            </a:r>
          </a:p>
          <a:p>
            <a:pPr marL="342900" indent="-342900">
              <a:buFont typeface="+mj-lt"/>
              <a:buAutoNum type="arabicPeriod"/>
            </a:pPr>
            <a:r>
              <a:rPr lang="en-GB" sz="1200" dirty="0">
                <a:solidFill>
                  <a:srgbClr val="1F497D"/>
                </a:solidFill>
              </a:rPr>
              <a:t>Prepare the </a:t>
            </a:r>
            <a:r>
              <a:rPr lang="en-GB" sz="1200" dirty="0" err="1">
                <a:solidFill>
                  <a:srgbClr val="1F497D"/>
                </a:solidFill>
              </a:rPr>
              <a:t>Snögg</a:t>
            </a:r>
            <a:r>
              <a:rPr lang="en-GB" sz="1200" dirty="0">
                <a:solidFill>
                  <a:srgbClr val="1F497D"/>
                </a:solidFill>
              </a:rPr>
              <a:t> (adhesive foam bandage). Take out the sensor and apply a thin layer of gel all over the sensor and rectangular housing, then apply ca. 1/2 cm of gel to the shiny metal side of the sensor.</a:t>
            </a:r>
          </a:p>
          <a:p>
            <a:pPr marL="342900" indent="-342900">
              <a:buFont typeface="+mj-lt"/>
              <a:buAutoNum type="arabicPeriod"/>
            </a:pPr>
            <a:r>
              <a:rPr lang="en-GB" sz="1200" dirty="0">
                <a:solidFill>
                  <a:srgbClr val="1F497D"/>
                </a:solidFill>
              </a:rPr>
              <a:t>Place the sensor on your chosen spot and gently secure with the </a:t>
            </a:r>
            <a:r>
              <a:rPr lang="en-GB" sz="1200" dirty="0" err="1">
                <a:solidFill>
                  <a:srgbClr val="1F497D"/>
                </a:solidFill>
              </a:rPr>
              <a:t>Snögg</a:t>
            </a:r>
            <a:r>
              <a:rPr lang="en-GB" sz="1200" dirty="0">
                <a:solidFill>
                  <a:srgbClr val="1F497D"/>
                </a:solidFill>
              </a:rPr>
              <a:t> so that it completely covers the sensor.</a:t>
            </a:r>
          </a:p>
          <a:p>
            <a:pPr marL="342900" indent="-342900">
              <a:buFont typeface="+mj-lt"/>
              <a:buAutoNum type="arabicPeriod"/>
            </a:pPr>
            <a:r>
              <a:rPr lang="en-GB" sz="1200" dirty="0">
                <a:solidFill>
                  <a:srgbClr val="1F497D"/>
                </a:solidFill>
              </a:rPr>
              <a:t>Click the sensor into a vacant channel slot on the CURO. NOTE - remember to connect the sensor according to muscle and left- or right-side (L1, R1, L2, R2).</a:t>
            </a:r>
          </a:p>
          <a:p>
            <a:pPr marL="342900" indent="-342900">
              <a:buFont typeface="+mj-lt"/>
              <a:buAutoNum type="arabicPeriod"/>
            </a:pPr>
            <a:r>
              <a:rPr lang="en-GB" sz="1200" dirty="0">
                <a:solidFill>
                  <a:srgbClr val="1F497D"/>
                </a:solidFill>
              </a:rPr>
              <a:t>Repeat on the other side of the horse. Secure any loose wires with the small pieces of </a:t>
            </a:r>
            <a:r>
              <a:rPr lang="en-GB" sz="1200" dirty="0" err="1">
                <a:solidFill>
                  <a:srgbClr val="1F497D"/>
                </a:solidFill>
              </a:rPr>
              <a:t>Snögg</a:t>
            </a:r>
            <a:r>
              <a:rPr lang="en-GB" sz="1200" dirty="0">
                <a:solidFill>
                  <a:srgbClr val="1F497D"/>
                </a:solidFill>
              </a:rPr>
              <a:t> provided so that the horse is not scared during the measurement.</a:t>
            </a:r>
          </a:p>
          <a:p>
            <a:pPr marL="342900" indent="-342900">
              <a:buFont typeface="+mj-lt"/>
              <a:buAutoNum type="arabicPeriod"/>
            </a:pPr>
            <a:r>
              <a:rPr lang="en-GB" sz="1200" dirty="0">
                <a:solidFill>
                  <a:srgbClr val="1F497D"/>
                </a:solidFill>
              </a:rPr>
              <a:t>Press record on the CURO as and when needed (see how to use the CURO app, under CURO app instructions)</a:t>
            </a:r>
          </a:p>
          <a:p>
            <a:pPr marL="342900" indent="-342900">
              <a:buFont typeface="+mj-lt"/>
              <a:buAutoNum type="arabicPeriod"/>
            </a:pPr>
            <a:r>
              <a:rPr lang="en-GB" sz="1200" dirty="0">
                <a:solidFill>
                  <a:srgbClr val="1F497D"/>
                </a:solidFill>
              </a:rPr>
              <a:t>Now you are ready to use your CURO</a:t>
            </a:r>
          </a:p>
          <a:p>
            <a:endParaRPr lang="en-GB" sz="1200" dirty="0">
              <a:solidFill>
                <a:srgbClr val="1F497D"/>
              </a:solidFill>
            </a:endParaRPr>
          </a:p>
        </p:txBody>
      </p:sp>
      <p:sp>
        <p:nvSpPr>
          <p:cNvPr id="25" name="Tekstfelt 24"/>
          <p:cNvSpPr txBox="1"/>
          <p:nvPr/>
        </p:nvSpPr>
        <p:spPr>
          <a:xfrm>
            <a:off x="418712" y="859455"/>
            <a:ext cx="7074288" cy="738664"/>
          </a:xfrm>
          <a:prstGeom prst="rect">
            <a:avLst/>
          </a:prstGeom>
          <a:noFill/>
        </p:spPr>
        <p:txBody>
          <a:bodyPr wrap="square" rtlCol="0">
            <a:spAutoFit/>
          </a:bodyPr>
          <a:lstStyle/>
          <a:p>
            <a:r>
              <a:rPr lang="en-GB" sz="1400" dirty="0">
                <a:solidFill>
                  <a:srgbClr val="1F497D"/>
                </a:solidFill>
              </a:rPr>
              <a:t>The following forms a recommended procedure to adopt in order to secure the CURO sensors to the selected muscles of your horse:</a:t>
            </a:r>
          </a:p>
          <a:p>
            <a:endParaRPr lang="da-DK" sz="1400" dirty="0"/>
          </a:p>
        </p:txBody>
      </p:sp>
    </p:spTree>
    <p:extLst>
      <p:ext uri="{BB962C8B-B14F-4D97-AF65-F5344CB8AC3E}">
        <p14:creationId xmlns:p14="http://schemas.microsoft.com/office/powerpoint/2010/main" val="4140012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276600" cy="1162050"/>
          </a:xfrm>
        </p:spPr>
        <p:txBody>
          <a:bodyPr anchor="ctr"/>
          <a:lstStyle/>
          <a:p>
            <a:r>
              <a:rPr lang="en-US" dirty="0"/>
              <a:t>CURO CONNECTION (1)</a:t>
            </a:r>
          </a:p>
        </p:txBody>
      </p:sp>
      <p:sp>
        <p:nvSpPr>
          <p:cNvPr id="4" name="Text Placeholder 3"/>
          <p:cNvSpPr>
            <a:spLocks noGrp="1"/>
          </p:cNvSpPr>
          <p:nvPr>
            <p:ph type="body" sz="half" idx="2"/>
          </p:nvPr>
        </p:nvSpPr>
        <p:spPr/>
        <p:txBody>
          <a:bodyPr>
            <a:normAutofit lnSpcReduction="10000"/>
          </a:bodyPr>
          <a:lstStyle/>
          <a:p>
            <a:pPr marL="285750" indent="-285750">
              <a:buFont typeface="Arial"/>
              <a:buChar char="•"/>
            </a:pPr>
            <a:r>
              <a:rPr lang="en-US" dirty="0"/>
              <a:t>The “Set up connection with CURO” page allows you to interact with the CURO using the </a:t>
            </a:r>
            <a:r>
              <a:rPr lang="en-US" dirty="0" err="1"/>
              <a:t>WiFi</a:t>
            </a:r>
            <a:r>
              <a:rPr lang="en-US" dirty="0"/>
              <a:t> link the CURO provides.</a:t>
            </a:r>
          </a:p>
          <a:p>
            <a:pPr marL="285750" indent="-285750">
              <a:buFont typeface="Arial"/>
              <a:buChar char="•"/>
            </a:pPr>
            <a:endParaRPr lang="en-US" dirty="0"/>
          </a:p>
          <a:p>
            <a:pPr marL="285750" indent="-285750">
              <a:buFont typeface="Arial"/>
              <a:buChar char="•"/>
            </a:pPr>
            <a:r>
              <a:rPr lang="en-US" dirty="0"/>
              <a:t>Having secured the CURO sensors to the horse, and attached the sensors to the CURO – make sure:</a:t>
            </a:r>
          </a:p>
          <a:p>
            <a:pPr marL="742950" lvl="1" indent="-285750">
              <a:buFont typeface="+mj-lt"/>
              <a:buAutoNum type="arabicPeriod"/>
            </a:pPr>
            <a:r>
              <a:rPr lang="en-US" dirty="0"/>
              <a:t>That the CURO is switched ON</a:t>
            </a:r>
          </a:p>
          <a:p>
            <a:pPr marL="742950" lvl="1" indent="-285750">
              <a:buFont typeface="+mj-lt"/>
              <a:buAutoNum type="arabicPeriod"/>
            </a:pPr>
            <a:r>
              <a:rPr lang="en-US" dirty="0"/>
              <a:t>That the </a:t>
            </a:r>
            <a:r>
              <a:rPr lang="en-US" dirty="0" err="1"/>
              <a:t>WiFi</a:t>
            </a:r>
            <a:r>
              <a:rPr lang="en-US" dirty="0"/>
              <a:t> on the CURO is ON</a:t>
            </a:r>
          </a:p>
          <a:p>
            <a:pPr marL="742950" lvl="1" indent="-285750">
              <a:buFont typeface="+mj-lt"/>
              <a:buAutoNum type="arabicPeriod"/>
            </a:pPr>
            <a:r>
              <a:rPr lang="en-US" dirty="0"/>
              <a:t>That you are recording on the CURO if you also wish to have a WAV file you can analyze later.</a:t>
            </a:r>
          </a:p>
          <a:p>
            <a:pPr marL="742950" lvl="1" indent="-285750">
              <a:buFont typeface="+mj-lt"/>
              <a:buAutoNum type="arabicPeriod"/>
            </a:pPr>
            <a:endParaRPr lang="en-US" dirty="0"/>
          </a:p>
          <a:p>
            <a:pPr marL="285750" indent="-285750">
              <a:buFont typeface="Arial"/>
              <a:buChar char="•"/>
            </a:pPr>
            <a:r>
              <a:rPr lang="en-US" dirty="0"/>
              <a:t>Press the Settings bar to start the </a:t>
            </a:r>
            <a:r>
              <a:rPr lang="en-US" dirty="0" err="1"/>
              <a:t>WiFi</a:t>
            </a:r>
            <a:r>
              <a:rPr lang="en-US" dirty="0"/>
              <a:t> connection with the CURO.   </a:t>
            </a:r>
          </a:p>
        </p:txBody>
      </p:sp>
      <p:pic>
        <p:nvPicPr>
          <p:cNvPr id="7" name="Content Placeholder 6" descr="IMG_0152.PNG"/>
          <p:cNvPicPr>
            <a:picLocks noGrp="1" noChangeAspect="1"/>
          </p:cNvPicPr>
          <p:nvPr>
            <p:ph idx="1"/>
          </p:nvPr>
        </p:nvPicPr>
        <p:blipFill>
          <a:blip r:embed="rId3">
            <a:extLst>
              <a:ext uri="{28A0092B-C50C-407E-A947-70E740481C1C}">
                <a14:useLocalDpi xmlns:a14="http://schemas.microsoft.com/office/drawing/2010/main" val="0"/>
              </a:ext>
            </a:extLst>
          </a:blip>
          <a:srcRect t="-26335" b="-26335"/>
          <a:stretch>
            <a:fillRect/>
          </a:stretch>
        </p:blipFill>
        <p:spPr/>
      </p:pic>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18</a:t>
            </a:fld>
            <a:endParaRPr lang="en-US"/>
          </a:p>
        </p:txBody>
      </p:sp>
    </p:spTree>
    <p:extLst>
      <p:ext uri="{BB962C8B-B14F-4D97-AF65-F5344CB8AC3E}">
        <p14:creationId xmlns:p14="http://schemas.microsoft.com/office/powerpoint/2010/main" val="3604358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403600" cy="1162050"/>
          </a:xfrm>
        </p:spPr>
        <p:txBody>
          <a:bodyPr anchor="ctr"/>
          <a:lstStyle/>
          <a:p>
            <a:r>
              <a:rPr lang="en-US" dirty="0"/>
              <a:t>CURO CONNECTION (2)</a:t>
            </a:r>
          </a:p>
        </p:txBody>
      </p:sp>
      <p:sp>
        <p:nvSpPr>
          <p:cNvPr id="4" name="Text Placeholder 3"/>
          <p:cNvSpPr>
            <a:spLocks noGrp="1"/>
          </p:cNvSpPr>
          <p:nvPr>
            <p:ph type="body" sz="half" idx="2"/>
          </p:nvPr>
        </p:nvSpPr>
        <p:spPr/>
        <p:txBody>
          <a:bodyPr>
            <a:normAutofit fontScale="92500" lnSpcReduction="20000"/>
          </a:bodyPr>
          <a:lstStyle/>
          <a:p>
            <a:pPr marL="285750" indent="-285750">
              <a:buFont typeface="Arial"/>
              <a:buChar char="•"/>
            </a:pPr>
            <a:r>
              <a:rPr lang="en-US" dirty="0"/>
              <a:t>When you press the Settings panel, you will be directed out of the CURO Equine App and into the </a:t>
            </a:r>
            <a:r>
              <a:rPr lang="en-US" dirty="0" err="1"/>
              <a:t>iPad</a:t>
            </a:r>
            <a:r>
              <a:rPr lang="en-US" dirty="0"/>
              <a:t> Settings program.</a:t>
            </a:r>
          </a:p>
          <a:p>
            <a:pPr marL="285750" indent="-285750">
              <a:buFont typeface="Arial"/>
              <a:buChar char="•"/>
            </a:pPr>
            <a:endParaRPr lang="en-US" dirty="0"/>
          </a:p>
          <a:p>
            <a:pPr marL="285750" indent="-285750">
              <a:buFont typeface="Arial"/>
              <a:buChar char="•"/>
            </a:pPr>
            <a:r>
              <a:rPr lang="en-US" dirty="0"/>
              <a:t>Scroll up to find the Wi-Fi function and activate it.</a:t>
            </a:r>
          </a:p>
          <a:p>
            <a:pPr marL="285750" indent="-285750">
              <a:buFont typeface="Arial"/>
              <a:buChar char="•"/>
            </a:pPr>
            <a:endParaRPr lang="en-US" dirty="0"/>
          </a:p>
          <a:p>
            <a:pPr marL="285750" indent="-285750">
              <a:buFont typeface="Arial"/>
              <a:buChar char="•"/>
            </a:pPr>
            <a:r>
              <a:rPr lang="en-US" dirty="0"/>
              <a:t>A </a:t>
            </a:r>
            <a:r>
              <a:rPr lang="en-US" dirty="0" err="1"/>
              <a:t>WiFi</a:t>
            </a:r>
            <a:r>
              <a:rPr lang="en-US" dirty="0"/>
              <a:t> device called </a:t>
            </a:r>
            <a:r>
              <a:rPr lang="en-US" dirty="0" err="1"/>
              <a:t>amg</a:t>
            </a:r>
            <a:r>
              <a:rPr lang="en-US" dirty="0"/>
              <a:t> should appear on the list of networks – assuming that the </a:t>
            </a:r>
            <a:r>
              <a:rPr lang="en-US" dirty="0" err="1"/>
              <a:t>WiFi</a:t>
            </a:r>
            <a:r>
              <a:rPr lang="en-US" dirty="0"/>
              <a:t> button on the CURO has been pressed and a green light is visible on the CURO next to the </a:t>
            </a:r>
            <a:r>
              <a:rPr lang="en-US" dirty="0" err="1"/>
              <a:t>WiFi</a:t>
            </a:r>
            <a:r>
              <a:rPr lang="en-US" dirty="0"/>
              <a:t> button.</a:t>
            </a:r>
          </a:p>
          <a:p>
            <a:pPr marL="285750" indent="-285750">
              <a:buFont typeface="Arial"/>
              <a:buChar char="•"/>
            </a:pPr>
            <a:endParaRPr lang="en-US" dirty="0"/>
          </a:p>
          <a:p>
            <a:pPr marL="285750" indent="-285750">
              <a:buFont typeface="Arial"/>
              <a:buChar char="•"/>
            </a:pPr>
            <a:r>
              <a:rPr lang="en-US" dirty="0"/>
              <a:t>Select the </a:t>
            </a:r>
            <a:r>
              <a:rPr lang="en-US" dirty="0" err="1"/>
              <a:t>amg</a:t>
            </a:r>
            <a:r>
              <a:rPr lang="en-US" dirty="0"/>
              <a:t> network and if asked for a password then use:</a:t>
            </a:r>
          </a:p>
          <a:p>
            <a:pPr marL="742950" lvl="1" indent="-285750">
              <a:buFont typeface="Arial"/>
              <a:buChar char="•"/>
            </a:pPr>
            <a:r>
              <a:rPr lang="en-US" dirty="0"/>
              <a:t>123456789</a:t>
            </a:r>
          </a:p>
          <a:p>
            <a:pPr marL="742950" lvl="1" indent="-285750">
              <a:buFont typeface="Arial"/>
              <a:buChar char="•"/>
            </a:pPr>
            <a:endParaRPr lang="en-US" dirty="0"/>
          </a:p>
          <a:p>
            <a:pPr marL="285750" indent="-285750">
              <a:buFont typeface="Arial"/>
              <a:buChar char="•"/>
            </a:pPr>
            <a:r>
              <a:rPr lang="en-US" dirty="0"/>
              <a:t>Having established a </a:t>
            </a:r>
            <a:r>
              <a:rPr lang="en-US" dirty="0" err="1"/>
              <a:t>WiFi</a:t>
            </a:r>
            <a:r>
              <a:rPr lang="en-US" dirty="0"/>
              <a:t> link with the CURO (blue tick next to </a:t>
            </a:r>
            <a:r>
              <a:rPr lang="en-US" dirty="0" err="1"/>
              <a:t>amg</a:t>
            </a:r>
            <a:r>
              <a:rPr lang="en-US" dirty="0"/>
              <a:t>), leave the Settings program on your </a:t>
            </a:r>
            <a:r>
              <a:rPr lang="en-US" dirty="0" err="1"/>
              <a:t>iPad</a:t>
            </a:r>
            <a:r>
              <a:rPr lang="en-US" dirty="0"/>
              <a:t> and re-enter the CURO Equine App.</a:t>
            </a:r>
          </a:p>
        </p:txBody>
      </p:sp>
      <p:pic>
        <p:nvPicPr>
          <p:cNvPr id="7" name="Content Placeholder 6" descr="IMG_0154.PNG"/>
          <p:cNvPicPr>
            <a:picLocks noGrp="1" noChangeAspect="1"/>
          </p:cNvPicPr>
          <p:nvPr>
            <p:ph idx="1"/>
          </p:nvPr>
        </p:nvPicPr>
        <p:blipFill>
          <a:blip r:embed="rId3">
            <a:extLst>
              <a:ext uri="{28A0092B-C50C-407E-A947-70E740481C1C}">
                <a14:useLocalDpi xmlns:a14="http://schemas.microsoft.com/office/drawing/2010/main" val="0"/>
              </a:ext>
            </a:extLst>
          </a:blip>
          <a:srcRect t="-26335" b="-26335"/>
          <a:stretch>
            <a:fillRect/>
          </a:stretch>
        </p:blipFill>
        <p:spPr/>
      </p:pic>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19</a:t>
            </a:fld>
            <a:endParaRPr lang="en-US"/>
          </a:p>
        </p:txBody>
      </p:sp>
    </p:spTree>
    <p:extLst>
      <p:ext uri="{BB962C8B-B14F-4D97-AF65-F5344CB8AC3E}">
        <p14:creationId xmlns:p14="http://schemas.microsoft.com/office/powerpoint/2010/main" val="3604358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CONTENTS</a:t>
            </a:r>
          </a:p>
        </p:txBody>
      </p:sp>
      <p:sp>
        <p:nvSpPr>
          <p:cNvPr id="4" name="Text Placeholder 3"/>
          <p:cNvSpPr>
            <a:spLocks noGrp="1"/>
          </p:cNvSpPr>
          <p:nvPr>
            <p:ph type="body" sz="half" idx="2"/>
          </p:nvPr>
        </p:nvSpPr>
        <p:spPr>
          <a:xfrm>
            <a:off x="457200" y="1450844"/>
            <a:ext cx="4208318" cy="4691063"/>
          </a:xfrm>
        </p:spPr>
        <p:txBody>
          <a:bodyPr/>
          <a:lstStyle/>
          <a:p>
            <a:pPr marL="285750" indent="-285750">
              <a:buFont typeface="Arial"/>
              <a:buChar char="•"/>
            </a:pPr>
            <a:r>
              <a:rPr lang="en-US" dirty="0"/>
              <a:t>ESSENTIALS				           p.     3</a:t>
            </a:r>
          </a:p>
          <a:p>
            <a:pPr marL="285750" indent="-285750">
              <a:buFont typeface="Arial"/>
              <a:buChar char="•"/>
            </a:pPr>
            <a:r>
              <a:rPr lang="en-US" dirty="0"/>
              <a:t>LOGIN &amp; SETUP				  p.     4 </a:t>
            </a:r>
          </a:p>
          <a:p>
            <a:pPr marL="285750" indent="-285750">
              <a:buFont typeface="Arial"/>
              <a:buChar char="•"/>
            </a:pPr>
            <a:r>
              <a:rPr lang="en-US" dirty="0"/>
              <a:t>EQUINE					  p.   10</a:t>
            </a:r>
          </a:p>
          <a:p>
            <a:pPr marL="285750" indent="-285750">
              <a:buFont typeface="Arial"/>
              <a:buChar char="•"/>
            </a:pPr>
            <a:r>
              <a:rPr lang="en-US" dirty="0"/>
              <a:t>SENSORS       				  p.   17</a:t>
            </a:r>
          </a:p>
          <a:p>
            <a:pPr marL="285750" indent="-285750">
              <a:buFont typeface="Arial"/>
              <a:buChar char="•"/>
            </a:pPr>
            <a:r>
              <a:rPr lang="en-US" dirty="0"/>
              <a:t>CURO CONNECTION			  p.   18</a:t>
            </a:r>
          </a:p>
          <a:p>
            <a:pPr marL="285750" indent="-285750">
              <a:buFont typeface="Arial"/>
              <a:buChar char="•"/>
            </a:pPr>
            <a:r>
              <a:rPr lang="en-US" dirty="0"/>
              <a:t>CURO RECORDING			  p.   22</a:t>
            </a:r>
          </a:p>
          <a:p>
            <a:pPr marL="285750" indent="-285750">
              <a:buFont typeface="Arial"/>
              <a:buChar char="•"/>
            </a:pPr>
            <a:r>
              <a:rPr lang="en-US" dirty="0"/>
              <a:t>SIGNALS &amp; PATHWAYS                        p.   26</a:t>
            </a:r>
          </a:p>
          <a:p>
            <a:pPr marL="285750" indent="-285750">
              <a:buFont typeface="Arial"/>
              <a:buChar char="•"/>
            </a:pPr>
            <a:r>
              <a:rPr lang="en-US" dirty="0"/>
              <a:t>CLIENT CLOUD ACCOUNT		  p.   27</a:t>
            </a:r>
          </a:p>
          <a:p>
            <a:pPr marL="285750" indent="-285750">
              <a:buFont typeface="Arial"/>
              <a:buChar char="•"/>
            </a:pPr>
            <a:r>
              <a:rPr lang="en-US" dirty="0"/>
              <a:t>PROBLEMS – TROUBLESHOOTING	  p.   35</a:t>
            </a:r>
          </a:p>
          <a:p>
            <a:pPr marL="285750" indent="-285750">
              <a:buFont typeface="Arial"/>
              <a:buChar char="•"/>
            </a:pPr>
            <a:endParaRPr lang="en-US" dirty="0"/>
          </a:p>
          <a:p>
            <a:pPr marL="285750" indent="-285750">
              <a:buFont typeface="Arial"/>
              <a:buChar char="•"/>
            </a:pPr>
            <a:endParaRPr lang="en-US" dirty="0"/>
          </a:p>
          <a:p>
            <a:pPr marL="285750" indent="-285750">
              <a:buFont typeface="Arial"/>
              <a:buChar char="•"/>
            </a:pPr>
            <a:endParaRPr lang="en-US" dirty="0"/>
          </a:p>
        </p:txBody>
      </p:sp>
      <p:sp>
        <p:nvSpPr>
          <p:cNvPr id="3" name="Pladsholder til sidefod 2"/>
          <p:cNvSpPr>
            <a:spLocks noGrp="1"/>
          </p:cNvSpPr>
          <p:nvPr>
            <p:ph type="ftr" sz="quarter" idx="11"/>
          </p:nvPr>
        </p:nvSpPr>
        <p:spPr/>
        <p:txBody>
          <a:bodyPr/>
          <a:lstStyle/>
          <a:p>
            <a:r>
              <a:rPr lang="en-US"/>
              <a:t>MyoDynamik</a:t>
            </a:r>
            <a:endParaRPr lang="en-US" dirty="0"/>
          </a:p>
        </p:txBody>
      </p:sp>
      <p:sp>
        <p:nvSpPr>
          <p:cNvPr id="8" name="Tekstfelt 7"/>
          <p:cNvSpPr txBox="1"/>
          <p:nvPr/>
        </p:nvSpPr>
        <p:spPr>
          <a:xfrm>
            <a:off x="4473222" y="6547556"/>
            <a:ext cx="1546578" cy="369332"/>
          </a:xfrm>
          <a:prstGeom prst="rect">
            <a:avLst/>
          </a:prstGeom>
          <a:noFill/>
        </p:spPr>
        <p:txBody>
          <a:bodyPr wrap="square" rtlCol="0">
            <a:spAutoFit/>
          </a:bodyPr>
          <a:lstStyle/>
          <a:p>
            <a:endParaRPr lang="da-DK" dirty="0"/>
          </a:p>
        </p:txBody>
      </p:sp>
      <p:pic>
        <p:nvPicPr>
          <p:cNvPr id="9" name="Billede 8" descr="icon_equine_vec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5147" y="506174"/>
            <a:ext cx="770186" cy="606778"/>
          </a:xfrm>
          <a:prstGeom prst="rect">
            <a:avLst/>
          </a:prstGeom>
        </p:spPr>
      </p:pic>
      <p:sp>
        <p:nvSpPr>
          <p:cNvPr id="12" name="Pladsholder til diasnummer 11"/>
          <p:cNvSpPr>
            <a:spLocks noGrp="1"/>
          </p:cNvSpPr>
          <p:nvPr>
            <p:ph type="sldNum" sz="quarter" idx="12"/>
          </p:nvPr>
        </p:nvSpPr>
        <p:spPr/>
        <p:txBody>
          <a:bodyPr/>
          <a:lstStyle/>
          <a:p>
            <a:fld id="{52906EBD-2924-7B4E-BDAD-CE9EC55BB0D0}" type="slidenum">
              <a:rPr lang="en-US" smtClean="0"/>
              <a:t>2</a:t>
            </a:fld>
            <a:endParaRPr lang="en-US"/>
          </a:p>
        </p:txBody>
      </p:sp>
      <p:pic>
        <p:nvPicPr>
          <p:cNvPr id="16" name="Pladsholder til indhold 8" descr="IMG_2217.JPG"/>
          <p:cNvPicPr>
            <a:picLocks noChangeAspect="1"/>
          </p:cNvPicPr>
          <p:nvPr/>
        </p:nvPicPr>
        <p:blipFill rotWithShape="1">
          <a:blip r:embed="rId4">
            <a:alphaModFix amt="70000"/>
            <a:extLst>
              <a:ext uri="{28A0092B-C50C-407E-A947-70E740481C1C}">
                <a14:useLocalDpi xmlns:a14="http://schemas.microsoft.com/office/drawing/2010/main" val="0"/>
              </a:ext>
            </a:extLst>
          </a:blip>
          <a:srcRect l="28162" t="31500" r="6338"/>
          <a:stretch/>
        </p:blipFill>
        <p:spPr>
          <a:xfrm>
            <a:off x="4665518" y="1317115"/>
            <a:ext cx="4021282" cy="3154072"/>
          </a:xfrm>
          <a:prstGeom prst="rect">
            <a:avLst/>
          </a:prstGeom>
        </p:spPr>
      </p:pic>
    </p:spTree>
    <p:extLst>
      <p:ext uri="{BB962C8B-B14F-4D97-AF65-F5344CB8AC3E}">
        <p14:creationId xmlns:p14="http://schemas.microsoft.com/office/powerpoint/2010/main" val="3869184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378200" cy="1162050"/>
          </a:xfrm>
        </p:spPr>
        <p:txBody>
          <a:bodyPr anchor="ctr"/>
          <a:lstStyle/>
          <a:p>
            <a:r>
              <a:rPr lang="en-US" dirty="0"/>
              <a:t>CURO CONNECTION (3)</a:t>
            </a:r>
          </a:p>
        </p:txBody>
      </p:sp>
      <p:sp>
        <p:nvSpPr>
          <p:cNvPr id="4" name="Text Placeholder 3"/>
          <p:cNvSpPr>
            <a:spLocks noGrp="1"/>
          </p:cNvSpPr>
          <p:nvPr>
            <p:ph type="body" sz="half" idx="2"/>
          </p:nvPr>
        </p:nvSpPr>
        <p:spPr/>
        <p:txBody>
          <a:bodyPr/>
          <a:lstStyle/>
          <a:p>
            <a:pPr marL="285750" indent="-285750">
              <a:buFont typeface="Arial"/>
              <a:buChar char="•"/>
            </a:pPr>
            <a:r>
              <a:rPr lang="en-US" dirty="0"/>
              <a:t>Upon re-entering the CURO Equine App your </a:t>
            </a:r>
            <a:r>
              <a:rPr lang="en-US" dirty="0" err="1"/>
              <a:t>iPad</a:t>
            </a:r>
            <a:r>
              <a:rPr lang="en-US" dirty="0"/>
              <a:t> screen may look like this for a few seconds.</a:t>
            </a:r>
          </a:p>
        </p:txBody>
      </p:sp>
      <p:pic>
        <p:nvPicPr>
          <p:cNvPr id="7" name="Content Placeholder 6" descr="IMG_0155.PNG"/>
          <p:cNvPicPr>
            <a:picLocks noGrp="1" noChangeAspect="1"/>
          </p:cNvPicPr>
          <p:nvPr>
            <p:ph idx="1"/>
          </p:nvPr>
        </p:nvPicPr>
        <p:blipFill>
          <a:blip r:embed="rId3">
            <a:extLst>
              <a:ext uri="{28A0092B-C50C-407E-A947-70E740481C1C}">
                <a14:useLocalDpi xmlns:a14="http://schemas.microsoft.com/office/drawing/2010/main" val="0"/>
              </a:ext>
            </a:extLst>
          </a:blip>
          <a:srcRect t="-26335" b="-26335"/>
          <a:stretch>
            <a:fillRect/>
          </a:stretch>
        </p:blipFill>
        <p:spPr/>
      </p:pic>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20</a:t>
            </a:fld>
            <a:endParaRPr lang="en-US"/>
          </a:p>
        </p:txBody>
      </p:sp>
    </p:spTree>
    <p:extLst>
      <p:ext uri="{BB962C8B-B14F-4D97-AF65-F5344CB8AC3E}">
        <p14:creationId xmlns:p14="http://schemas.microsoft.com/office/powerpoint/2010/main" val="3604358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117850" cy="855903"/>
          </a:xfrm>
        </p:spPr>
        <p:txBody>
          <a:bodyPr anchor="ctr"/>
          <a:lstStyle/>
          <a:p>
            <a:r>
              <a:rPr lang="en-US" dirty="0"/>
              <a:t>CURO CONNECTION (4)</a:t>
            </a:r>
          </a:p>
        </p:txBody>
      </p:sp>
      <p:sp>
        <p:nvSpPr>
          <p:cNvPr id="4" name="Text Placeholder 3"/>
          <p:cNvSpPr>
            <a:spLocks noGrp="1"/>
          </p:cNvSpPr>
          <p:nvPr>
            <p:ph type="body" sz="half" idx="2"/>
          </p:nvPr>
        </p:nvSpPr>
        <p:spPr>
          <a:xfrm>
            <a:off x="181494" y="1000675"/>
            <a:ext cx="3686627" cy="5528615"/>
          </a:xfrm>
        </p:spPr>
        <p:txBody>
          <a:bodyPr>
            <a:noAutofit/>
          </a:bodyPr>
          <a:lstStyle/>
          <a:p>
            <a:pPr marL="285750" indent="-285750">
              <a:buFont typeface="Arial"/>
              <a:buChar char="•"/>
            </a:pPr>
            <a:r>
              <a:rPr lang="en-US" sz="1100" dirty="0"/>
              <a:t>The ‘Set up connection with CURO’ page on your </a:t>
            </a:r>
            <a:r>
              <a:rPr lang="en-US" sz="1100" dirty="0" err="1"/>
              <a:t>iPad</a:t>
            </a:r>
            <a:r>
              <a:rPr lang="en-US" sz="1100" dirty="0"/>
              <a:t> should now reveal the following information:</a:t>
            </a:r>
          </a:p>
          <a:p>
            <a:pPr marL="742950" lvl="1" indent="-285750">
              <a:buFont typeface="+mj-lt"/>
              <a:buAutoNum type="arabicPeriod"/>
            </a:pPr>
            <a:r>
              <a:rPr lang="en-US" sz="1050" dirty="0"/>
              <a:t>Battery life &gt;50% indicates that the CURO is more than 50% charged.</a:t>
            </a:r>
          </a:p>
          <a:p>
            <a:pPr marL="742950" lvl="1" indent="-285750">
              <a:buFont typeface="+mj-lt"/>
              <a:buAutoNum type="arabicPeriod"/>
            </a:pPr>
            <a:endParaRPr lang="en-US" sz="900" dirty="0"/>
          </a:p>
          <a:p>
            <a:pPr marL="285750" indent="-285750">
              <a:buFont typeface="Arial"/>
              <a:buChar char="•"/>
            </a:pPr>
            <a:r>
              <a:rPr lang="en-US" sz="1100" dirty="0"/>
              <a:t>Sensor state:</a:t>
            </a:r>
          </a:p>
          <a:p>
            <a:pPr marL="742950" lvl="1" indent="-285750">
              <a:buFont typeface="+mj-lt"/>
              <a:buAutoNum type="arabicPeriod"/>
            </a:pPr>
            <a:r>
              <a:rPr lang="en-US" sz="1050" dirty="0"/>
              <a:t>A red square indicates that the sensor has been attached improperly (try to remove and re-insert the sensor) or that a faulty or expired sensor has been attached (remove and exchange the attached sensor for a new sensor). </a:t>
            </a:r>
          </a:p>
          <a:p>
            <a:pPr marL="742950" lvl="1" indent="-285750">
              <a:buFont typeface="+mj-lt"/>
              <a:buAutoNum type="arabicPeriod"/>
            </a:pPr>
            <a:r>
              <a:rPr lang="en-US" sz="1050" dirty="0"/>
              <a:t>A green square indicates a functional sensor.</a:t>
            </a:r>
          </a:p>
          <a:p>
            <a:pPr marL="742950" lvl="1" indent="-285750">
              <a:buFont typeface="+mj-lt"/>
              <a:buAutoNum type="arabicPeriod"/>
            </a:pPr>
            <a:r>
              <a:rPr lang="en-US" sz="1050" dirty="0"/>
              <a:t>An orange square indicates that a sensor has been attached to L2 or R2, but only one muscle have been chosen. If only one muscle is to be measured then the CURO prefers prefers to use channels L1 and R1 </a:t>
            </a:r>
          </a:p>
          <a:p>
            <a:pPr marL="742950" lvl="1" indent="-285750">
              <a:buFont typeface="+mj-lt"/>
              <a:buAutoNum type="arabicPeriod"/>
            </a:pPr>
            <a:r>
              <a:rPr lang="en-US" sz="1050" dirty="0"/>
              <a:t>A grey square indicates that a sensor has not been attached. </a:t>
            </a:r>
          </a:p>
          <a:p>
            <a:pPr marL="742950" lvl="1" indent="-285750">
              <a:buFont typeface="+mj-lt"/>
              <a:buAutoNum type="arabicPeriod"/>
            </a:pPr>
            <a:endParaRPr lang="en-US" sz="900" dirty="0"/>
          </a:p>
          <a:p>
            <a:pPr marL="285750" indent="-285750">
              <a:buFont typeface="Arial"/>
              <a:buChar char="•"/>
            </a:pPr>
            <a:r>
              <a:rPr lang="en-US" sz="1100" dirty="0"/>
              <a:t>If you need to change a sensor then press the Refresh box afterwards to update the CURO and CURO Equine App.</a:t>
            </a:r>
          </a:p>
          <a:p>
            <a:pPr marL="285750" indent="-285750">
              <a:buFont typeface="Arial"/>
              <a:buChar char="•"/>
            </a:pPr>
            <a:endParaRPr lang="en-US" sz="1100" dirty="0"/>
          </a:p>
          <a:p>
            <a:pPr marL="285750" indent="-285750">
              <a:buFont typeface="Arial"/>
              <a:buChar char="•"/>
            </a:pPr>
            <a:r>
              <a:rPr lang="en-US" sz="1100" dirty="0"/>
              <a:t>When you are ready to start a recording then press the Continue bar. </a:t>
            </a:r>
          </a:p>
        </p:txBody>
      </p:sp>
      <p:pic>
        <p:nvPicPr>
          <p:cNvPr id="6" name="Pladsholder til indhold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70753" y="1295596"/>
            <a:ext cx="5056210" cy="3949196"/>
          </a:xfrm>
        </p:spPr>
      </p:pic>
      <p:sp>
        <p:nvSpPr>
          <p:cNvPr id="3" name="Pladsholder til sidefod 2"/>
          <p:cNvSpPr>
            <a:spLocks noGrp="1"/>
          </p:cNvSpPr>
          <p:nvPr>
            <p:ph type="ftr" sz="quarter" idx="11"/>
          </p:nvPr>
        </p:nvSpPr>
        <p:spPr/>
        <p:txBody>
          <a:bodyPr/>
          <a:lstStyle/>
          <a:p>
            <a:r>
              <a:rPr lang="da-DK"/>
              <a:t>MyoDynamik</a:t>
            </a:r>
            <a:endParaRPr lang="en-US" dirty="0"/>
          </a:p>
        </p:txBody>
      </p:sp>
      <p:sp>
        <p:nvSpPr>
          <p:cNvPr id="7" name="Pladsholder til diasnummer 6"/>
          <p:cNvSpPr>
            <a:spLocks noGrp="1"/>
          </p:cNvSpPr>
          <p:nvPr>
            <p:ph type="sldNum" sz="quarter" idx="12"/>
          </p:nvPr>
        </p:nvSpPr>
        <p:spPr/>
        <p:txBody>
          <a:bodyPr/>
          <a:lstStyle/>
          <a:p>
            <a:fld id="{52906EBD-2924-7B4E-BDAD-CE9EC55BB0D0}" type="slidenum">
              <a:rPr lang="en-US" smtClean="0"/>
              <a:t>21</a:t>
            </a:fld>
            <a:endParaRPr lang="en-US"/>
          </a:p>
        </p:txBody>
      </p:sp>
    </p:spTree>
    <p:extLst>
      <p:ext uri="{BB962C8B-B14F-4D97-AF65-F5344CB8AC3E}">
        <p14:creationId xmlns:p14="http://schemas.microsoft.com/office/powerpoint/2010/main" val="3604358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CURO RECORDING (1)</a:t>
            </a:r>
          </a:p>
        </p:txBody>
      </p:sp>
      <p:sp>
        <p:nvSpPr>
          <p:cNvPr id="4" name="Text Placeholder 3"/>
          <p:cNvSpPr>
            <a:spLocks noGrp="1"/>
          </p:cNvSpPr>
          <p:nvPr>
            <p:ph type="body" sz="half" idx="2"/>
          </p:nvPr>
        </p:nvSpPr>
        <p:spPr>
          <a:xfrm>
            <a:off x="457200" y="1259470"/>
            <a:ext cx="3008313" cy="4691063"/>
          </a:xfrm>
        </p:spPr>
        <p:txBody>
          <a:bodyPr>
            <a:normAutofit fontScale="85000" lnSpcReduction="10000"/>
          </a:bodyPr>
          <a:lstStyle/>
          <a:p>
            <a:pPr marL="285750" indent="-285750">
              <a:buFont typeface="Arial"/>
              <a:buChar char="•"/>
            </a:pPr>
            <a:r>
              <a:rPr lang="en-US" dirty="0"/>
              <a:t>The Horse page should now look like this.</a:t>
            </a:r>
          </a:p>
          <a:p>
            <a:pPr marL="285750" indent="-285750">
              <a:buFont typeface="Arial"/>
              <a:buChar char="•"/>
            </a:pPr>
            <a:endParaRPr lang="en-US" dirty="0"/>
          </a:p>
          <a:p>
            <a:pPr marL="285750" indent="-285750">
              <a:buFont typeface="Arial"/>
              <a:buChar char="•"/>
            </a:pPr>
            <a:r>
              <a:rPr lang="en-US" dirty="0"/>
              <a:t>On the left hand side you will see two columns of letters (E S T) this is the </a:t>
            </a:r>
            <a:r>
              <a:rPr lang="en-US" dirty="0" err="1"/>
              <a:t>ESTi</a:t>
            </a:r>
            <a:r>
              <a:rPr lang="en-US" baseline="30000" dirty="0" err="1"/>
              <a:t>TM</a:t>
            </a:r>
            <a:r>
              <a:rPr lang="en-US" dirty="0"/>
              <a:t> Score that the CURO generates for each sensor (muscle) when a recording is started. Until a recording is </a:t>
            </a:r>
            <a:r>
              <a:rPr lang="en-US" b="1" dirty="0">
                <a:solidFill>
                  <a:srgbClr val="008000"/>
                </a:solidFill>
              </a:rPr>
              <a:t>started </a:t>
            </a:r>
            <a:r>
              <a:rPr lang="en-US" dirty="0"/>
              <a:t>the values will remain at 0. </a:t>
            </a:r>
          </a:p>
          <a:p>
            <a:pPr marL="285750" indent="-285750">
              <a:buFont typeface="Arial"/>
              <a:buChar char="•"/>
            </a:pPr>
            <a:endParaRPr lang="en-US" dirty="0"/>
          </a:p>
          <a:p>
            <a:pPr marL="285750" indent="-285750">
              <a:buFont typeface="Arial"/>
              <a:buChar char="•"/>
            </a:pPr>
            <a:r>
              <a:rPr lang="en-US" dirty="0"/>
              <a:t>Next to the </a:t>
            </a:r>
            <a:r>
              <a:rPr lang="en-US" dirty="0" err="1"/>
              <a:t>ESTi</a:t>
            </a:r>
            <a:r>
              <a:rPr lang="en-US" baseline="30000" dirty="0" err="1"/>
              <a:t>TM</a:t>
            </a:r>
            <a:r>
              <a:rPr lang="en-US" dirty="0"/>
              <a:t> Score is a semi-circle with the Balance Score – the green bar will move and change </a:t>
            </a:r>
            <a:r>
              <a:rPr lang="en-US" dirty="0" err="1"/>
              <a:t>colour</a:t>
            </a:r>
            <a:r>
              <a:rPr lang="en-US" dirty="0"/>
              <a:t> to represent the degree of balance between the two sensors (muscles) as the recording starts and the subject starts to become physically active.</a:t>
            </a:r>
          </a:p>
          <a:p>
            <a:pPr marL="285750" indent="-285750">
              <a:buFont typeface="Arial"/>
              <a:buChar char="•"/>
            </a:pPr>
            <a:endParaRPr lang="en-US" dirty="0"/>
          </a:p>
          <a:p>
            <a:pPr marL="285750" indent="-285750">
              <a:buFont typeface="Arial"/>
              <a:buChar char="•"/>
            </a:pPr>
            <a:r>
              <a:rPr lang="en-US" dirty="0"/>
              <a:t>In the middle of the screen you can see the L (left) and R (right) traces which reveal the acoustic </a:t>
            </a:r>
            <a:r>
              <a:rPr lang="en-US" dirty="0" err="1"/>
              <a:t>myography</a:t>
            </a:r>
            <a:r>
              <a:rPr lang="en-US" dirty="0"/>
              <a:t> signal in real-time. </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22</a:t>
            </a:fld>
            <a:endParaRPr lang="en-US"/>
          </a:p>
        </p:txBody>
      </p:sp>
      <p:pic>
        <p:nvPicPr>
          <p:cNvPr id="12" name="Billede 11"/>
          <p:cNvPicPr>
            <a:picLocks noChangeAspect="1"/>
          </p:cNvPicPr>
          <p:nvPr/>
        </p:nvPicPr>
        <p:blipFill rotWithShape="1">
          <a:blip r:embed="rId3"/>
          <a:srcRect t="-2598" r="2148" b="782"/>
          <a:stretch/>
        </p:blipFill>
        <p:spPr>
          <a:xfrm>
            <a:off x="3485435" y="1233575"/>
            <a:ext cx="5356645" cy="3769224"/>
          </a:xfrm>
          <a:prstGeom prst="rect">
            <a:avLst/>
          </a:prstGeom>
          <a:noFill/>
          <a:ln>
            <a:noFill/>
          </a:ln>
        </p:spPr>
      </p:pic>
    </p:spTree>
    <p:extLst>
      <p:ext uri="{BB962C8B-B14F-4D97-AF65-F5344CB8AC3E}">
        <p14:creationId xmlns:p14="http://schemas.microsoft.com/office/powerpoint/2010/main" val="3604358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CURO RECORDING (2)</a:t>
            </a:r>
          </a:p>
        </p:txBody>
      </p:sp>
      <p:sp>
        <p:nvSpPr>
          <p:cNvPr id="4" name="Text Placeholder 3"/>
          <p:cNvSpPr>
            <a:spLocks noGrp="1"/>
          </p:cNvSpPr>
          <p:nvPr>
            <p:ph type="body" sz="half" idx="2"/>
          </p:nvPr>
        </p:nvSpPr>
        <p:spPr>
          <a:xfrm>
            <a:off x="431542" y="1057632"/>
            <a:ext cx="3340238" cy="4921250"/>
          </a:xfrm>
        </p:spPr>
        <p:txBody>
          <a:bodyPr>
            <a:noAutofit/>
          </a:bodyPr>
          <a:lstStyle/>
          <a:p>
            <a:pPr marL="285750" indent="-285750">
              <a:buFont typeface="Arial"/>
              <a:buChar char="•"/>
            </a:pPr>
            <a:r>
              <a:rPr lang="en-US" sz="1200" dirty="0"/>
              <a:t>When you press the green</a:t>
            </a:r>
            <a:r>
              <a:rPr lang="en-US" sz="1200" b="1" dirty="0"/>
              <a:t> </a:t>
            </a:r>
            <a:r>
              <a:rPr lang="en-US" sz="1200" b="1" dirty="0">
                <a:solidFill>
                  <a:srgbClr val="008000"/>
                </a:solidFill>
              </a:rPr>
              <a:t>Start</a:t>
            </a:r>
            <a:r>
              <a:rPr lang="en-US" sz="1200" b="1" dirty="0"/>
              <a:t> </a:t>
            </a:r>
            <a:r>
              <a:rPr lang="en-US" sz="1200" dirty="0"/>
              <a:t>button on the far right of the </a:t>
            </a:r>
            <a:r>
              <a:rPr lang="en-US" sz="1200" dirty="0" err="1"/>
              <a:t>iPad</a:t>
            </a:r>
            <a:r>
              <a:rPr lang="en-US" sz="1200" dirty="0"/>
              <a:t> screen, the acoustic </a:t>
            </a:r>
            <a:r>
              <a:rPr lang="en-US" sz="1200" dirty="0" err="1"/>
              <a:t>myography</a:t>
            </a:r>
            <a:r>
              <a:rPr lang="en-US" sz="1200" dirty="0"/>
              <a:t> data from the sensors and the CURO will begin to stream in real-time.</a:t>
            </a:r>
          </a:p>
          <a:p>
            <a:pPr marL="285750" indent="-285750">
              <a:buFont typeface="Arial"/>
              <a:buChar char="•"/>
            </a:pPr>
            <a:endParaRPr lang="en-US" sz="1200" dirty="0"/>
          </a:p>
          <a:p>
            <a:pPr marL="285750" indent="-285750">
              <a:buFont typeface="Arial"/>
              <a:buChar char="•"/>
            </a:pPr>
            <a:r>
              <a:rPr lang="en-US" sz="1200" dirty="0"/>
              <a:t>When you are happy that your subject is performing correctly, press the </a:t>
            </a:r>
            <a:r>
              <a:rPr lang="en-US" sz="1200" dirty="0" err="1"/>
              <a:t>choosen</a:t>
            </a:r>
            <a:r>
              <a:rPr lang="en-US" sz="1200" dirty="0"/>
              <a:t> gait button </a:t>
            </a:r>
            <a:r>
              <a:rPr lang="en-US" sz="1200" dirty="0" err="1"/>
              <a:t>fx</a:t>
            </a:r>
            <a:r>
              <a:rPr lang="en-US" sz="1200" dirty="0"/>
              <a:t>. Walk L in the panel – this will start a recording and a green line will appear on the trace. The button will also change shape to a darker grey. The </a:t>
            </a:r>
            <a:r>
              <a:rPr lang="en-US" sz="1200" dirty="0" err="1"/>
              <a:t>ESTi</a:t>
            </a:r>
            <a:r>
              <a:rPr lang="en-US" sz="1200" baseline="30000" dirty="0" err="1"/>
              <a:t>TM</a:t>
            </a:r>
            <a:r>
              <a:rPr lang="en-US" sz="1200" dirty="0"/>
              <a:t> Score will now become active and you will see calculated values for the three parameters in real-time.</a:t>
            </a:r>
          </a:p>
          <a:p>
            <a:pPr marL="285750" indent="-285750">
              <a:buFont typeface="Arial"/>
              <a:buChar char="•"/>
            </a:pPr>
            <a:endParaRPr lang="en-US" sz="1200" dirty="0"/>
          </a:p>
          <a:p>
            <a:pPr marL="285750" indent="-285750">
              <a:buFont typeface="Arial"/>
              <a:buChar char="•"/>
            </a:pPr>
            <a:r>
              <a:rPr lang="en-US" sz="1200" dirty="0"/>
              <a:t>Record the subject’s activity for about a screens length (or shorter if you prefer), and when you are ready, press the gait button again to stop the recording - when the recording is stopped, a red line will appear on the trace.</a:t>
            </a:r>
            <a:br>
              <a:rPr lang="en-US" sz="1200" dirty="0"/>
            </a:br>
            <a:endParaRPr lang="en-US" sz="1200" dirty="0"/>
          </a:p>
          <a:p>
            <a:pPr marL="285750" indent="-285750">
              <a:buFont typeface="Arial"/>
              <a:buChar char="•"/>
            </a:pPr>
            <a:r>
              <a:rPr lang="en-US" sz="1200" dirty="0"/>
              <a:t>When you are ready, press the red </a:t>
            </a:r>
            <a:r>
              <a:rPr lang="en-US" sz="1200" b="1" dirty="0">
                <a:solidFill>
                  <a:srgbClr val="FF0000"/>
                </a:solidFill>
              </a:rPr>
              <a:t>Finish</a:t>
            </a:r>
            <a:r>
              <a:rPr lang="en-US" sz="1200" dirty="0"/>
              <a:t> button at the far right of the iPad screen, and the measurement session will end. </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23</a:t>
            </a:fld>
            <a:endParaRPr lang="en-US"/>
          </a:p>
        </p:txBody>
      </p:sp>
      <p:pic>
        <p:nvPicPr>
          <p:cNvPr id="8" name="Billede 7"/>
          <p:cNvPicPr>
            <a:picLocks noChangeAspect="1"/>
          </p:cNvPicPr>
          <p:nvPr/>
        </p:nvPicPr>
        <p:blipFill rotWithShape="1">
          <a:blip r:embed="rId3"/>
          <a:srcRect t="-2598" r="2148" b="782"/>
          <a:stretch/>
        </p:blipFill>
        <p:spPr>
          <a:xfrm>
            <a:off x="3868271" y="1233575"/>
            <a:ext cx="4973809" cy="3499840"/>
          </a:xfrm>
          <a:prstGeom prst="rect">
            <a:avLst/>
          </a:prstGeom>
          <a:noFill/>
          <a:ln>
            <a:noFill/>
          </a:ln>
        </p:spPr>
      </p:pic>
    </p:spTree>
    <p:extLst>
      <p:ext uri="{BB962C8B-B14F-4D97-AF65-F5344CB8AC3E}">
        <p14:creationId xmlns:p14="http://schemas.microsoft.com/office/powerpoint/2010/main" val="3604358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CURO RECORDING (3)</a:t>
            </a:r>
          </a:p>
        </p:txBody>
      </p:sp>
      <p:sp>
        <p:nvSpPr>
          <p:cNvPr id="4" name="Text Placeholder 3"/>
          <p:cNvSpPr>
            <a:spLocks noGrp="1"/>
          </p:cNvSpPr>
          <p:nvPr>
            <p:ph type="body" sz="half" idx="2"/>
          </p:nvPr>
        </p:nvSpPr>
        <p:spPr>
          <a:xfrm>
            <a:off x="457200" y="1313510"/>
            <a:ext cx="3008313" cy="4691063"/>
          </a:xfrm>
        </p:spPr>
        <p:txBody>
          <a:bodyPr>
            <a:normAutofit/>
          </a:bodyPr>
          <a:lstStyle/>
          <a:p>
            <a:pPr marL="285750" indent="-285750">
              <a:buFont typeface="Arial"/>
              <a:buChar char="•"/>
            </a:pPr>
            <a:r>
              <a:rPr lang="en-US" dirty="0"/>
              <a:t>The Final Page allows you to select a new measurement on the same horse, or to end the measurement session.</a:t>
            </a:r>
          </a:p>
          <a:p>
            <a:pPr lvl="1"/>
            <a:endParaRPr lang="en-US" dirty="0"/>
          </a:p>
          <a:p>
            <a:pPr marL="285750" indent="-285750">
              <a:buFont typeface="Arial"/>
              <a:buChar char="•"/>
            </a:pPr>
            <a:r>
              <a:rPr lang="en-US" dirty="0"/>
              <a:t>If you press the green </a:t>
            </a:r>
            <a:r>
              <a:rPr lang="en-US" b="1" dirty="0">
                <a:solidFill>
                  <a:srgbClr val="008000"/>
                </a:solidFill>
              </a:rPr>
              <a:t>YES</a:t>
            </a:r>
            <a:r>
              <a:rPr lang="en-US" dirty="0"/>
              <a:t> button, you will be taken to the muscle selection page and asked to select a new muscle group for measurement.</a:t>
            </a:r>
            <a:br>
              <a:rPr lang="en-US" dirty="0"/>
            </a:br>
            <a:endParaRPr lang="en-US" dirty="0"/>
          </a:p>
          <a:p>
            <a:pPr marL="285750" indent="-285750">
              <a:buFont typeface="Arial"/>
              <a:buChar char="•"/>
            </a:pPr>
            <a:r>
              <a:rPr lang="en-US" dirty="0"/>
              <a:t>If you press the red </a:t>
            </a:r>
            <a:r>
              <a:rPr lang="en-US" b="1" dirty="0">
                <a:solidFill>
                  <a:srgbClr val="FF0000"/>
                </a:solidFill>
              </a:rPr>
              <a:t>NO</a:t>
            </a:r>
            <a:r>
              <a:rPr lang="en-US" dirty="0"/>
              <a:t> button, you will be taken back to the horse page.</a:t>
            </a:r>
          </a:p>
        </p:txBody>
      </p:sp>
      <p:pic>
        <p:nvPicPr>
          <p:cNvPr id="7" name="Content Placeholder 6" descr="IMG_0162.PNG"/>
          <p:cNvPicPr>
            <a:picLocks noGrp="1" noChangeAspect="1"/>
          </p:cNvPicPr>
          <p:nvPr>
            <p:ph idx="1"/>
          </p:nvPr>
        </p:nvPicPr>
        <p:blipFill>
          <a:blip r:embed="rId3">
            <a:extLst>
              <a:ext uri="{28A0092B-C50C-407E-A947-70E740481C1C}">
                <a14:useLocalDpi xmlns:a14="http://schemas.microsoft.com/office/drawing/2010/main" val="0"/>
              </a:ext>
            </a:extLst>
          </a:blip>
          <a:srcRect t="-26335" b="-26335"/>
          <a:stretch>
            <a:fillRect/>
          </a:stretch>
        </p:blipFill>
        <p:spPr/>
      </p:pic>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24</a:t>
            </a:fld>
            <a:endParaRPr lang="en-US"/>
          </a:p>
        </p:txBody>
      </p:sp>
    </p:spTree>
    <p:extLst>
      <p:ext uri="{BB962C8B-B14F-4D97-AF65-F5344CB8AC3E}">
        <p14:creationId xmlns:p14="http://schemas.microsoft.com/office/powerpoint/2010/main" val="3604358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CURO RECORDING (4)</a:t>
            </a:r>
          </a:p>
        </p:txBody>
      </p:sp>
      <p:sp>
        <p:nvSpPr>
          <p:cNvPr id="4" name="Text Placeholder 3"/>
          <p:cNvSpPr>
            <a:spLocks noGrp="1"/>
          </p:cNvSpPr>
          <p:nvPr>
            <p:ph type="body" sz="half" idx="2"/>
          </p:nvPr>
        </p:nvSpPr>
        <p:spPr/>
        <p:txBody>
          <a:bodyPr>
            <a:normAutofit fontScale="92500" lnSpcReduction="20000"/>
          </a:bodyPr>
          <a:lstStyle/>
          <a:p>
            <a:pPr marL="285750" indent="-285750">
              <a:buFont typeface="Arial"/>
              <a:buChar char="•"/>
            </a:pPr>
            <a:r>
              <a:rPr lang="en-US" dirty="0"/>
              <a:t>Remember to transfer your measurements from your Horses to your Client Cloud Account.</a:t>
            </a:r>
          </a:p>
          <a:p>
            <a:pPr marL="285750" indent="-285750">
              <a:buFont typeface="Arial"/>
              <a:buChar char="•"/>
            </a:pPr>
            <a:endParaRPr lang="en-US" dirty="0"/>
          </a:p>
          <a:p>
            <a:pPr marL="285750" indent="-285750">
              <a:buFont typeface="Arial"/>
              <a:buChar char="•"/>
            </a:pPr>
            <a:r>
              <a:rPr lang="en-US" dirty="0"/>
              <a:t>Make sure that you have switched off the </a:t>
            </a:r>
            <a:r>
              <a:rPr lang="en-US" dirty="0" err="1"/>
              <a:t>WiFi</a:t>
            </a:r>
            <a:r>
              <a:rPr lang="en-US" dirty="0"/>
              <a:t> connection on your </a:t>
            </a:r>
            <a:r>
              <a:rPr lang="en-US" dirty="0" err="1"/>
              <a:t>iPad</a:t>
            </a:r>
            <a:r>
              <a:rPr lang="en-US" dirty="0"/>
              <a:t> and that you have an internet connection (SIM card) or that the </a:t>
            </a:r>
            <a:r>
              <a:rPr lang="en-US" dirty="0" err="1"/>
              <a:t>iPad</a:t>
            </a:r>
            <a:r>
              <a:rPr lang="en-US" dirty="0"/>
              <a:t> I connected to a very strong and stable </a:t>
            </a:r>
            <a:r>
              <a:rPr lang="en-US" dirty="0" err="1"/>
              <a:t>WiFi</a:t>
            </a:r>
            <a:r>
              <a:rPr lang="en-US" dirty="0"/>
              <a:t> source (not the CURO).</a:t>
            </a:r>
          </a:p>
          <a:p>
            <a:pPr marL="285750" indent="-285750">
              <a:buFont typeface="Arial"/>
              <a:buChar char="•"/>
            </a:pPr>
            <a:endParaRPr lang="en-US" dirty="0"/>
          </a:p>
          <a:p>
            <a:pPr marL="285750" indent="-285750">
              <a:buFont typeface="Arial"/>
              <a:buChar char="•"/>
            </a:pPr>
            <a:r>
              <a:rPr lang="en-US" dirty="0"/>
              <a:t>Press the double arrow circle at the top left hand corner of the Horse page and you will Sync your data with your Client Cloud.</a:t>
            </a:r>
          </a:p>
          <a:p>
            <a:pPr lvl="1"/>
            <a:r>
              <a:rPr lang="en-US" dirty="0"/>
              <a:t>NOTE: this process can take a few minutes if you have a weak internet link or you have made numerous measurements.</a:t>
            </a:r>
          </a:p>
          <a:p>
            <a:pPr marL="285750" indent="-285750">
              <a:buFont typeface="Arial"/>
              <a:buChar char="•"/>
            </a:pPr>
            <a:endParaRPr lang="en-US" dirty="0"/>
          </a:p>
          <a:p>
            <a:pPr marL="285750" indent="-285750">
              <a:buFont typeface="Arial"/>
              <a:buChar char="•"/>
            </a:pPr>
            <a:r>
              <a:rPr lang="en-US" dirty="0"/>
              <a:t>You can now Log Out of the CURO Equine App, or continue to perform a new measurement if you so wish. </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25</a:t>
            </a:fld>
            <a:endParaRPr lang="en-US"/>
          </a:p>
        </p:txBody>
      </p:sp>
      <p:pic>
        <p:nvPicPr>
          <p:cNvPr id="5" name="Billede 4" descr="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8363" y="1431255"/>
            <a:ext cx="4823773" cy="3617830"/>
          </a:xfrm>
          <a:prstGeom prst="rect">
            <a:avLst/>
          </a:prstGeom>
        </p:spPr>
      </p:pic>
      <p:cxnSp>
        <p:nvCxnSpPr>
          <p:cNvPr id="10" name="Lige pilforbindelse 9"/>
          <p:cNvCxnSpPr>
            <a:stCxn id="4" idx="3"/>
          </p:cNvCxnSpPr>
          <p:nvPr/>
        </p:nvCxnSpPr>
        <p:spPr>
          <a:xfrm flipV="1">
            <a:off x="3465513" y="1783049"/>
            <a:ext cx="562850" cy="19975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6491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96391"/>
          </a:xfrm>
        </p:spPr>
        <p:txBody>
          <a:bodyPr>
            <a:noAutofit/>
          </a:bodyPr>
          <a:lstStyle/>
          <a:p>
            <a:r>
              <a:rPr lang="en-GB" sz="2400" dirty="0">
                <a:solidFill>
                  <a:schemeClr val="tx2"/>
                </a:solidFill>
              </a:rPr>
              <a:t>Signals, up-loads &amp; data treatment pathways</a:t>
            </a:r>
          </a:p>
        </p:txBody>
      </p:sp>
      <p:pic>
        <p:nvPicPr>
          <p:cNvPr id="4" name="Billede 3"/>
          <p:cNvPicPr>
            <a:picLocks noChangeAspect="1"/>
          </p:cNvPicPr>
          <p:nvPr/>
        </p:nvPicPr>
        <p:blipFill>
          <a:blip r:embed="rId2"/>
          <a:stretch>
            <a:fillRect/>
          </a:stretch>
        </p:blipFill>
        <p:spPr>
          <a:xfrm>
            <a:off x="2984912" y="3624892"/>
            <a:ext cx="2791036" cy="2090583"/>
          </a:xfrm>
          <a:prstGeom prst="rect">
            <a:avLst/>
          </a:prstGeom>
        </p:spPr>
      </p:pic>
      <p:pic>
        <p:nvPicPr>
          <p:cNvPr id="5" name="Billede 4"/>
          <p:cNvPicPr>
            <a:picLocks noChangeAspect="1"/>
          </p:cNvPicPr>
          <p:nvPr/>
        </p:nvPicPr>
        <p:blipFill>
          <a:blip r:embed="rId3"/>
          <a:stretch>
            <a:fillRect/>
          </a:stretch>
        </p:blipFill>
        <p:spPr>
          <a:xfrm>
            <a:off x="3832721" y="1846025"/>
            <a:ext cx="1713663" cy="903957"/>
          </a:xfrm>
          <a:prstGeom prst="rect">
            <a:avLst/>
          </a:prstGeom>
        </p:spPr>
      </p:pic>
      <p:pic>
        <p:nvPicPr>
          <p:cNvPr id="6" name="Billede 5" descr="ny_cur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7064" y="857065"/>
            <a:ext cx="1370152" cy="2068930"/>
          </a:xfrm>
          <a:prstGeom prst="rect">
            <a:avLst/>
          </a:prstGeom>
        </p:spPr>
      </p:pic>
      <p:pic>
        <p:nvPicPr>
          <p:cNvPr id="7" name="Billede 6"/>
          <p:cNvPicPr>
            <a:picLocks noChangeAspect="1"/>
          </p:cNvPicPr>
          <p:nvPr/>
        </p:nvPicPr>
        <p:blipFill>
          <a:blip r:embed="rId5"/>
          <a:stretch>
            <a:fillRect/>
          </a:stretch>
        </p:blipFill>
        <p:spPr>
          <a:xfrm>
            <a:off x="199710" y="1857472"/>
            <a:ext cx="2113251" cy="1497767"/>
          </a:xfrm>
          <a:prstGeom prst="rect">
            <a:avLst/>
          </a:prstGeom>
        </p:spPr>
      </p:pic>
      <p:sp>
        <p:nvSpPr>
          <p:cNvPr id="9" name="Tekstfelt 8"/>
          <p:cNvSpPr txBox="1"/>
          <p:nvPr/>
        </p:nvSpPr>
        <p:spPr>
          <a:xfrm>
            <a:off x="2019301" y="5728175"/>
            <a:ext cx="5019768" cy="369332"/>
          </a:xfrm>
          <a:prstGeom prst="rect">
            <a:avLst/>
          </a:prstGeom>
          <a:noFill/>
          <a:ln>
            <a:solidFill>
              <a:schemeClr val="tx2"/>
            </a:solidFill>
          </a:ln>
        </p:spPr>
        <p:txBody>
          <a:bodyPr wrap="square" rtlCol="0">
            <a:spAutoFit/>
          </a:bodyPr>
          <a:lstStyle/>
          <a:p>
            <a:r>
              <a:rPr lang="en-GB" dirty="0">
                <a:solidFill>
                  <a:srgbClr val="800000"/>
                </a:solidFill>
              </a:rPr>
              <a:t>http://</a:t>
            </a:r>
            <a:r>
              <a:rPr lang="en-GB" dirty="0" err="1">
                <a:solidFill>
                  <a:srgbClr val="800000"/>
                </a:solidFill>
              </a:rPr>
              <a:t>curo.softheme.com</a:t>
            </a:r>
            <a:r>
              <a:rPr lang="en-GB" dirty="0">
                <a:solidFill>
                  <a:srgbClr val="800000"/>
                </a:solidFill>
              </a:rPr>
              <a:t>/horse/index</a:t>
            </a:r>
          </a:p>
        </p:txBody>
      </p:sp>
      <p:pic>
        <p:nvPicPr>
          <p:cNvPr id="10" name="Billede 9" descr="IMG_3148.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2140" y="4143917"/>
            <a:ext cx="1375950" cy="1834600"/>
          </a:xfrm>
          <a:prstGeom prst="rect">
            <a:avLst/>
          </a:prstGeom>
        </p:spPr>
      </p:pic>
      <p:cxnSp>
        <p:nvCxnSpPr>
          <p:cNvPr id="15" name="Lige pilforbindelse 14"/>
          <p:cNvCxnSpPr/>
          <p:nvPr/>
        </p:nvCxnSpPr>
        <p:spPr>
          <a:xfrm flipH="1" flipV="1">
            <a:off x="7469426" y="2402263"/>
            <a:ext cx="45362" cy="695438"/>
          </a:xfrm>
          <a:prstGeom prst="straightConnector1">
            <a:avLst/>
          </a:prstGeom>
          <a:ln>
            <a:solidFill>
              <a:srgbClr val="800000"/>
            </a:solidFill>
            <a:tailEnd type="arrow"/>
          </a:ln>
        </p:spPr>
        <p:style>
          <a:lnRef idx="2">
            <a:schemeClr val="accent1"/>
          </a:lnRef>
          <a:fillRef idx="0">
            <a:schemeClr val="accent1"/>
          </a:fillRef>
          <a:effectRef idx="1">
            <a:schemeClr val="accent1"/>
          </a:effectRef>
          <a:fontRef idx="minor">
            <a:schemeClr val="tx1"/>
          </a:fontRef>
        </p:style>
      </p:cxnSp>
      <p:cxnSp>
        <p:nvCxnSpPr>
          <p:cNvPr id="16" name="Lige pilforbindelse 15"/>
          <p:cNvCxnSpPr/>
          <p:nvPr/>
        </p:nvCxnSpPr>
        <p:spPr>
          <a:xfrm flipH="1">
            <a:off x="5487100" y="2749982"/>
            <a:ext cx="1009964" cy="1475687"/>
          </a:xfrm>
          <a:prstGeom prst="straightConnector1">
            <a:avLst/>
          </a:prstGeom>
          <a:ln w="57150" cmpd="sng">
            <a:solidFill>
              <a:srgbClr val="800000"/>
            </a:solidFill>
            <a:tailEnd type="arrow"/>
          </a:ln>
        </p:spPr>
        <p:style>
          <a:lnRef idx="2">
            <a:schemeClr val="accent1"/>
          </a:lnRef>
          <a:fillRef idx="0">
            <a:schemeClr val="accent1"/>
          </a:fillRef>
          <a:effectRef idx="1">
            <a:schemeClr val="accent1"/>
          </a:effectRef>
          <a:fontRef idx="minor">
            <a:schemeClr val="tx1"/>
          </a:fontRef>
        </p:style>
      </p:cxnSp>
      <p:cxnSp>
        <p:nvCxnSpPr>
          <p:cNvPr id="19" name="Lige pilforbindelse 18"/>
          <p:cNvCxnSpPr/>
          <p:nvPr/>
        </p:nvCxnSpPr>
        <p:spPr>
          <a:xfrm flipV="1">
            <a:off x="4824573" y="2925995"/>
            <a:ext cx="0" cy="695438"/>
          </a:xfrm>
          <a:prstGeom prst="straightConnector1">
            <a:avLst/>
          </a:prstGeom>
          <a:ln>
            <a:solidFill>
              <a:srgbClr val="8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Lige pilforbindelse 20"/>
          <p:cNvCxnSpPr/>
          <p:nvPr/>
        </p:nvCxnSpPr>
        <p:spPr>
          <a:xfrm flipV="1">
            <a:off x="2535851" y="2193744"/>
            <a:ext cx="1296870" cy="1"/>
          </a:xfrm>
          <a:prstGeom prst="straightConnector1">
            <a:avLst/>
          </a:prstGeom>
          <a:ln w="57150" cmpd="sng">
            <a:solidFill>
              <a:srgbClr val="8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Lige pilforbindelse 23"/>
          <p:cNvCxnSpPr/>
          <p:nvPr/>
        </p:nvCxnSpPr>
        <p:spPr>
          <a:xfrm>
            <a:off x="4144158" y="2691641"/>
            <a:ext cx="0" cy="999247"/>
          </a:xfrm>
          <a:prstGeom prst="straightConnector1">
            <a:avLst/>
          </a:prstGeom>
          <a:ln>
            <a:solidFill>
              <a:srgbClr val="800000"/>
            </a:solidFill>
            <a:tailEnd type="arrow"/>
          </a:ln>
        </p:spPr>
        <p:style>
          <a:lnRef idx="2">
            <a:schemeClr val="accent1"/>
          </a:lnRef>
          <a:fillRef idx="0">
            <a:schemeClr val="accent1"/>
          </a:fillRef>
          <a:effectRef idx="1">
            <a:schemeClr val="accent1"/>
          </a:effectRef>
          <a:fontRef idx="minor">
            <a:schemeClr val="tx1"/>
          </a:fontRef>
        </p:style>
      </p:cxnSp>
      <p:pic>
        <p:nvPicPr>
          <p:cNvPr id="27" name="Billede 26"/>
          <p:cNvPicPr>
            <a:picLocks noChangeAspect="1"/>
          </p:cNvPicPr>
          <p:nvPr/>
        </p:nvPicPr>
        <p:blipFill>
          <a:blip r:embed="rId7"/>
          <a:stretch>
            <a:fillRect/>
          </a:stretch>
        </p:blipFill>
        <p:spPr>
          <a:xfrm rot="16200000">
            <a:off x="5472152" y="771735"/>
            <a:ext cx="1173216" cy="1173216"/>
          </a:xfrm>
          <a:prstGeom prst="rect">
            <a:avLst/>
          </a:prstGeom>
        </p:spPr>
      </p:pic>
      <p:cxnSp>
        <p:nvCxnSpPr>
          <p:cNvPr id="28" name="Lige pilforbindelse 27"/>
          <p:cNvCxnSpPr/>
          <p:nvPr/>
        </p:nvCxnSpPr>
        <p:spPr>
          <a:xfrm flipH="1">
            <a:off x="2635171" y="1263472"/>
            <a:ext cx="2741914" cy="594000"/>
          </a:xfrm>
          <a:prstGeom prst="straightConnector1">
            <a:avLst/>
          </a:prstGeom>
          <a:ln>
            <a:solidFill>
              <a:srgbClr val="8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34" name="Tekstfelt 33"/>
          <p:cNvSpPr txBox="1"/>
          <p:nvPr/>
        </p:nvSpPr>
        <p:spPr>
          <a:xfrm>
            <a:off x="746152" y="3440226"/>
            <a:ext cx="1279525" cy="369332"/>
          </a:xfrm>
          <a:prstGeom prst="rect">
            <a:avLst/>
          </a:prstGeom>
          <a:noFill/>
        </p:spPr>
        <p:txBody>
          <a:bodyPr wrap="square" rtlCol="0">
            <a:spAutoFit/>
          </a:bodyPr>
          <a:lstStyle/>
          <a:p>
            <a:r>
              <a:rPr lang="en-GB" dirty="0" err="1"/>
              <a:t>iPAD</a:t>
            </a:r>
            <a:endParaRPr lang="en-GB" dirty="0"/>
          </a:p>
        </p:txBody>
      </p:sp>
      <p:sp>
        <p:nvSpPr>
          <p:cNvPr id="35" name="Tekstfelt 34"/>
          <p:cNvSpPr txBox="1"/>
          <p:nvPr/>
        </p:nvSpPr>
        <p:spPr>
          <a:xfrm>
            <a:off x="7712109" y="1078806"/>
            <a:ext cx="1279525" cy="369332"/>
          </a:xfrm>
          <a:prstGeom prst="rect">
            <a:avLst/>
          </a:prstGeom>
          <a:noFill/>
        </p:spPr>
        <p:txBody>
          <a:bodyPr wrap="square" rtlCol="0">
            <a:spAutoFit/>
          </a:bodyPr>
          <a:lstStyle/>
          <a:p>
            <a:r>
              <a:rPr lang="en-GB"/>
              <a:t>CURO</a:t>
            </a:r>
          </a:p>
        </p:txBody>
      </p:sp>
      <p:sp>
        <p:nvSpPr>
          <p:cNvPr id="36" name="Tekstfelt 35"/>
          <p:cNvSpPr txBox="1"/>
          <p:nvPr/>
        </p:nvSpPr>
        <p:spPr>
          <a:xfrm>
            <a:off x="4269573" y="2122375"/>
            <a:ext cx="1279525" cy="369332"/>
          </a:xfrm>
          <a:prstGeom prst="rect">
            <a:avLst/>
          </a:prstGeom>
          <a:noFill/>
        </p:spPr>
        <p:txBody>
          <a:bodyPr wrap="square" rtlCol="0">
            <a:spAutoFit/>
          </a:bodyPr>
          <a:lstStyle/>
          <a:p>
            <a:r>
              <a:rPr lang="en-GB" dirty="0"/>
              <a:t>Cloud</a:t>
            </a:r>
          </a:p>
        </p:txBody>
      </p:sp>
      <p:sp>
        <p:nvSpPr>
          <p:cNvPr id="37" name="Tekstfelt 36"/>
          <p:cNvSpPr txBox="1"/>
          <p:nvPr/>
        </p:nvSpPr>
        <p:spPr>
          <a:xfrm>
            <a:off x="3693955" y="914320"/>
            <a:ext cx="1576545" cy="369332"/>
          </a:xfrm>
          <a:prstGeom prst="rect">
            <a:avLst/>
          </a:prstGeom>
          <a:noFill/>
        </p:spPr>
        <p:txBody>
          <a:bodyPr wrap="square" rtlCol="0">
            <a:spAutoFit/>
          </a:bodyPr>
          <a:lstStyle/>
          <a:p>
            <a:r>
              <a:rPr lang="en-GB" dirty="0" err="1"/>
              <a:t>WiFi</a:t>
            </a:r>
            <a:r>
              <a:rPr lang="en-GB" dirty="0"/>
              <a:t> signal</a:t>
            </a:r>
          </a:p>
        </p:txBody>
      </p:sp>
      <p:sp>
        <p:nvSpPr>
          <p:cNvPr id="38" name="Tekstfelt 37"/>
          <p:cNvSpPr txBox="1"/>
          <p:nvPr/>
        </p:nvSpPr>
        <p:spPr>
          <a:xfrm>
            <a:off x="2261645" y="2361074"/>
            <a:ext cx="1788257" cy="338554"/>
          </a:xfrm>
          <a:prstGeom prst="rect">
            <a:avLst/>
          </a:prstGeom>
          <a:noFill/>
        </p:spPr>
        <p:txBody>
          <a:bodyPr wrap="square" rtlCol="0">
            <a:spAutoFit/>
          </a:bodyPr>
          <a:lstStyle/>
          <a:p>
            <a:r>
              <a:rPr lang="en-GB" sz="1600" dirty="0"/>
              <a:t>synchronisation</a:t>
            </a:r>
          </a:p>
        </p:txBody>
      </p:sp>
      <p:sp>
        <p:nvSpPr>
          <p:cNvPr id="39" name="Tekstfelt 38"/>
          <p:cNvSpPr txBox="1"/>
          <p:nvPr/>
        </p:nvSpPr>
        <p:spPr>
          <a:xfrm>
            <a:off x="5719279" y="3965085"/>
            <a:ext cx="1279525" cy="369332"/>
          </a:xfrm>
          <a:prstGeom prst="rect">
            <a:avLst/>
          </a:prstGeom>
          <a:noFill/>
        </p:spPr>
        <p:txBody>
          <a:bodyPr wrap="square" rtlCol="0">
            <a:spAutoFit/>
          </a:bodyPr>
          <a:lstStyle/>
          <a:p>
            <a:r>
              <a:rPr lang="en-GB" dirty="0"/>
              <a:t>Saved file</a:t>
            </a:r>
          </a:p>
        </p:txBody>
      </p:sp>
      <p:sp>
        <p:nvSpPr>
          <p:cNvPr id="40" name="Tekstfelt 39"/>
          <p:cNvSpPr txBox="1"/>
          <p:nvPr/>
        </p:nvSpPr>
        <p:spPr>
          <a:xfrm>
            <a:off x="7514789" y="2682277"/>
            <a:ext cx="1476846" cy="646331"/>
          </a:xfrm>
          <a:prstGeom prst="rect">
            <a:avLst/>
          </a:prstGeom>
          <a:noFill/>
        </p:spPr>
        <p:txBody>
          <a:bodyPr wrap="square" rtlCol="0">
            <a:spAutoFit/>
          </a:bodyPr>
          <a:lstStyle/>
          <a:p>
            <a:r>
              <a:rPr lang="en-GB" dirty="0"/>
              <a:t>Recorded sound</a:t>
            </a:r>
          </a:p>
        </p:txBody>
      </p:sp>
      <p:sp>
        <p:nvSpPr>
          <p:cNvPr id="41" name="Tekstfelt 40"/>
          <p:cNvSpPr txBox="1"/>
          <p:nvPr/>
        </p:nvSpPr>
        <p:spPr>
          <a:xfrm>
            <a:off x="4824573" y="3321556"/>
            <a:ext cx="1279525" cy="369332"/>
          </a:xfrm>
          <a:prstGeom prst="rect">
            <a:avLst/>
          </a:prstGeom>
          <a:noFill/>
        </p:spPr>
        <p:txBody>
          <a:bodyPr wrap="square" rtlCol="0">
            <a:spAutoFit/>
          </a:bodyPr>
          <a:lstStyle/>
          <a:p>
            <a:r>
              <a:rPr lang="en-GB" dirty="0"/>
              <a:t>Up load</a:t>
            </a:r>
          </a:p>
        </p:txBody>
      </p:sp>
      <p:sp>
        <p:nvSpPr>
          <p:cNvPr id="42" name="Tekstfelt 41"/>
          <p:cNvSpPr txBox="1"/>
          <p:nvPr/>
        </p:nvSpPr>
        <p:spPr>
          <a:xfrm>
            <a:off x="2821693" y="3044557"/>
            <a:ext cx="1279525" cy="584776"/>
          </a:xfrm>
          <a:prstGeom prst="rect">
            <a:avLst/>
          </a:prstGeom>
          <a:noFill/>
        </p:spPr>
        <p:txBody>
          <a:bodyPr wrap="square" rtlCol="0">
            <a:spAutoFit/>
          </a:bodyPr>
          <a:lstStyle/>
          <a:p>
            <a:r>
              <a:rPr lang="en-GB" sz="1600" dirty="0"/>
              <a:t>Automatic download</a:t>
            </a:r>
          </a:p>
        </p:txBody>
      </p:sp>
      <p:pic>
        <p:nvPicPr>
          <p:cNvPr id="44" name="Billede 43"/>
          <p:cNvPicPr>
            <a:picLocks noChangeAspect="1"/>
          </p:cNvPicPr>
          <p:nvPr/>
        </p:nvPicPr>
        <p:blipFill rotWithShape="1">
          <a:blip r:embed="rId8"/>
          <a:srcRect t="-2598" r="2148" b="782"/>
          <a:stretch/>
        </p:blipFill>
        <p:spPr>
          <a:xfrm>
            <a:off x="457200" y="1994036"/>
            <a:ext cx="1568477" cy="1103665"/>
          </a:xfrm>
          <a:prstGeom prst="rect">
            <a:avLst/>
          </a:prstGeom>
          <a:noFill/>
          <a:ln>
            <a:noFill/>
          </a:ln>
        </p:spPr>
      </p:pic>
      <p:pic>
        <p:nvPicPr>
          <p:cNvPr id="3" name="Billede 2"/>
          <p:cNvPicPr>
            <a:picLocks noChangeAspect="1"/>
          </p:cNvPicPr>
          <p:nvPr/>
        </p:nvPicPr>
        <p:blipFill>
          <a:blip r:embed="rId9"/>
          <a:stretch>
            <a:fillRect/>
          </a:stretch>
        </p:blipFill>
        <p:spPr>
          <a:xfrm>
            <a:off x="200435" y="1196968"/>
            <a:ext cx="710384" cy="710384"/>
          </a:xfrm>
          <a:prstGeom prst="rect">
            <a:avLst/>
          </a:prstGeom>
        </p:spPr>
      </p:pic>
      <p:pic>
        <p:nvPicPr>
          <p:cNvPr id="8" name="Billede 7"/>
          <p:cNvPicPr>
            <a:picLocks noChangeAspect="1"/>
          </p:cNvPicPr>
          <p:nvPr/>
        </p:nvPicPr>
        <p:blipFill>
          <a:blip r:embed="rId10"/>
          <a:stretch>
            <a:fillRect/>
          </a:stretch>
        </p:blipFill>
        <p:spPr>
          <a:xfrm>
            <a:off x="6710892" y="3317139"/>
            <a:ext cx="2312647" cy="618035"/>
          </a:xfrm>
          <a:prstGeom prst="rect">
            <a:avLst/>
          </a:prstGeom>
        </p:spPr>
      </p:pic>
      <p:sp>
        <p:nvSpPr>
          <p:cNvPr id="29" name="Tekstfelt 33"/>
          <p:cNvSpPr txBox="1"/>
          <p:nvPr/>
        </p:nvSpPr>
        <p:spPr>
          <a:xfrm>
            <a:off x="854129" y="1347152"/>
            <a:ext cx="1279525" cy="369332"/>
          </a:xfrm>
          <a:prstGeom prst="rect">
            <a:avLst/>
          </a:prstGeom>
          <a:noFill/>
        </p:spPr>
        <p:txBody>
          <a:bodyPr wrap="square" rtlCol="0">
            <a:spAutoFit/>
          </a:bodyPr>
          <a:lstStyle/>
          <a:p>
            <a:r>
              <a:rPr lang="en-GB" dirty="0"/>
              <a:t>Sync</a:t>
            </a:r>
          </a:p>
        </p:txBody>
      </p:sp>
      <p:cxnSp>
        <p:nvCxnSpPr>
          <p:cNvPr id="13" name="Lige pilforbindelse 12"/>
          <p:cNvCxnSpPr/>
          <p:nvPr/>
        </p:nvCxnSpPr>
        <p:spPr>
          <a:xfrm flipH="1" flipV="1">
            <a:off x="7603688" y="3881745"/>
            <a:ext cx="45362" cy="695438"/>
          </a:xfrm>
          <a:prstGeom prst="straightConnector1">
            <a:avLst/>
          </a:prstGeom>
          <a:ln>
            <a:solidFill>
              <a:srgbClr val="8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7865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3050"/>
            <a:ext cx="3848101" cy="1162050"/>
          </a:xfrm>
        </p:spPr>
        <p:txBody>
          <a:bodyPr anchor="ctr"/>
          <a:lstStyle/>
          <a:p>
            <a:r>
              <a:rPr lang="en-US" dirty="0"/>
              <a:t>CLIENT CLOUD ACCOUNT (1)</a:t>
            </a:r>
          </a:p>
        </p:txBody>
      </p:sp>
      <p:sp>
        <p:nvSpPr>
          <p:cNvPr id="4" name="Text Placeholder 3"/>
          <p:cNvSpPr>
            <a:spLocks noGrp="1"/>
          </p:cNvSpPr>
          <p:nvPr>
            <p:ph type="body" sz="half" idx="2"/>
          </p:nvPr>
        </p:nvSpPr>
        <p:spPr>
          <a:xfrm>
            <a:off x="422910" y="1435100"/>
            <a:ext cx="3211830" cy="4691063"/>
          </a:xfrm>
        </p:spPr>
        <p:txBody>
          <a:bodyPr/>
          <a:lstStyle/>
          <a:p>
            <a:pPr marL="285750" indent="-285750">
              <a:buFont typeface="Arial"/>
              <a:buChar char="•"/>
            </a:pPr>
            <a:r>
              <a:rPr lang="en-US" dirty="0"/>
              <a:t>Every CURO user has a Client Cloud Account where their recorded data can be held, shared and managed.</a:t>
            </a:r>
          </a:p>
          <a:p>
            <a:pPr marL="285750" indent="-285750">
              <a:buFont typeface="Arial"/>
              <a:buChar char="•"/>
            </a:pPr>
            <a:r>
              <a:rPr lang="en-US" dirty="0"/>
              <a:t>You Log In to your Client Cloud at:</a:t>
            </a:r>
            <a:br>
              <a:rPr lang="en-US" dirty="0"/>
            </a:br>
            <a:endParaRPr lang="en-US" dirty="0"/>
          </a:p>
          <a:p>
            <a:r>
              <a:rPr lang="da-DK" sz="1200" dirty="0">
                <a:hlinkClick r:id="rId3"/>
              </a:rPr>
              <a:t>https://app.myodynamik.com/site/login</a:t>
            </a:r>
            <a:br>
              <a:rPr lang="da-DK" dirty="0"/>
            </a:br>
            <a:endParaRPr lang="en-US" dirty="0"/>
          </a:p>
          <a:p>
            <a:pPr marL="285750" indent="-285750">
              <a:buFont typeface="Arial"/>
              <a:buChar char="•"/>
            </a:pPr>
            <a:r>
              <a:rPr lang="en-US" dirty="0"/>
              <a:t>You use your assigned E-mail and your Password and press the blue Login button.</a:t>
            </a:r>
          </a:p>
          <a:p>
            <a:pPr marL="285750" indent="-285750">
              <a:buFont typeface="Arial"/>
              <a:buChar char="•"/>
            </a:pPr>
            <a:endParaRPr lang="en-US" dirty="0"/>
          </a:p>
          <a:p>
            <a:pPr marL="285750" indent="-285750">
              <a:buFont typeface="Arial"/>
              <a:buChar char="•"/>
            </a:pPr>
            <a:r>
              <a:rPr lang="en-US" dirty="0"/>
              <a:t>You can gain access from any computer around the World, and even share your access with colleagues if you so wish.</a:t>
            </a:r>
          </a:p>
        </p:txBody>
      </p:sp>
      <p:pic>
        <p:nvPicPr>
          <p:cNvPr id="7" name="Content Placeholder 6" descr="IMG_0163.PNG"/>
          <p:cNvPicPr>
            <a:picLocks noGrp="1" noChangeAspect="1"/>
          </p:cNvPicPr>
          <p:nvPr>
            <p:ph idx="1"/>
          </p:nvPr>
        </p:nvPicPr>
        <p:blipFill>
          <a:blip r:embed="rId4">
            <a:extLst>
              <a:ext uri="{28A0092B-C50C-407E-A947-70E740481C1C}">
                <a14:useLocalDpi xmlns:a14="http://schemas.microsoft.com/office/drawing/2010/main" val="0"/>
              </a:ext>
            </a:extLst>
          </a:blip>
          <a:srcRect t="-26335" b="-26335"/>
          <a:stretch>
            <a:fillRect/>
          </a:stretch>
        </p:blipFill>
        <p:spPr/>
      </p:pic>
      <p:sp>
        <p:nvSpPr>
          <p:cNvPr id="3" name="Pladsholder til sidefod 2"/>
          <p:cNvSpPr>
            <a:spLocks noGrp="1"/>
          </p:cNvSpPr>
          <p:nvPr>
            <p:ph type="ftr" sz="quarter" idx="11"/>
          </p:nvPr>
        </p:nvSpPr>
        <p:spPr/>
        <p:txBody>
          <a:bodyPr/>
          <a:lstStyle/>
          <a:p>
            <a:r>
              <a:rPr lang="da-DK" dirty="0"/>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27</a:t>
            </a:fld>
            <a:endParaRPr lang="en-US" dirty="0"/>
          </a:p>
        </p:txBody>
      </p:sp>
    </p:spTree>
    <p:extLst>
      <p:ext uri="{BB962C8B-B14F-4D97-AF65-F5344CB8AC3E}">
        <p14:creationId xmlns:p14="http://schemas.microsoft.com/office/powerpoint/2010/main" val="3366491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3050"/>
            <a:ext cx="3746501" cy="1162050"/>
          </a:xfrm>
        </p:spPr>
        <p:txBody>
          <a:bodyPr anchor="ctr"/>
          <a:lstStyle/>
          <a:p>
            <a:r>
              <a:rPr lang="en-US" dirty="0"/>
              <a:t>CLIENT CLOUD ACCOUNT (2)</a:t>
            </a:r>
          </a:p>
        </p:txBody>
      </p:sp>
      <p:sp>
        <p:nvSpPr>
          <p:cNvPr id="4" name="Text Placeholder 3"/>
          <p:cNvSpPr>
            <a:spLocks noGrp="1"/>
          </p:cNvSpPr>
          <p:nvPr>
            <p:ph type="body" sz="half" idx="2"/>
          </p:nvPr>
        </p:nvSpPr>
        <p:spPr/>
        <p:txBody>
          <a:bodyPr/>
          <a:lstStyle/>
          <a:p>
            <a:pPr marL="285750" indent="-285750">
              <a:buFont typeface="Arial"/>
              <a:buChar char="•"/>
            </a:pPr>
            <a:r>
              <a:rPr lang="en-US" dirty="0"/>
              <a:t>Your Client Cloud Account can also be accessed on any </a:t>
            </a:r>
            <a:r>
              <a:rPr lang="en-US" dirty="0" err="1"/>
              <a:t>iPad</a:t>
            </a:r>
            <a:r>
              <a:rPr lang="en-US" dirty="0"/>
              <a:t> or iPhone providing they support an internet connection and site access.</a:t>
            </a:r>
          </a:p>
          <a:p>
            <a:pPr marL="285750" indent="-285750">
              <a:buFont typeface="Arial"/>
              <a:buChar char="•"/>
            </a:pPr>
            <a:endParaRPr lang="en-US" dirty="0"/>
          </a:p>
          <a:p>
            <a:pPr marL="285750" indent="-285750">
              <a:buFont typeface="Arial"/>
              <a:buChar char="•"/>
            </a:pPr>
            <a:r>
              <a:rPr lang="en-US" dirty="0"/>
              <a:t>You can see your Profile and your Horses.</a:t>
            </a:r>
          </a:p>
        </p:txBody>
      </p:sp>
      <p:pic>
        <p:nvPicPr>
          <p:cNvPr id="6" name="Content Placeholder 5" descr="IMG_0164.PNG"/>
          <p:cNvPicPr>
            <a:picLocks noGrp="1" noChangeAspect="1"/>
          </p:cNvPicPr>
          <p:nvPr>
            <p:ph idx="1"/>
          </p:nvPr>
        </p:nvPicPr>
        <p:blipFill>
          <a:blip r:embed="rId3">
            <a:extLst>
              <a:ext uri="{28A0092B-C50C-407E-A947-70E740481C1C}">
                <a14:useLocalDpi xmlns:a14="http://schemas.microsoft.com/office/drawing/2010/main" val="0"/>
              </a:ext>
            </a:extLst>
          </a:blip>
          <a:srcRect t="-26335" b="-26335"/>
          <a:stretch>
            <a:fillRect/>
          </a:stretch>
        </p:blipFill>
        <p:spPr/>
      </p:pic>
      <p:sp>
        <p:nvSpPr>
          <p:cNvPr id="3" name="Pladsholder til sidefod 2"/>
          <p:cNvSpPr>
            <a:spLocks noGrp="1"/>
          </p:cNvSpPr>
          <p:nvPr>
            <p:ph type="ftr" sz="quarter" idx="11"/>
          </p:nvPr>
        </p:nvSpPr>
        <p:spPr/>
        <p:txBody>
          <a:bodyPr/>
          <a:lstStyle/>
          <a:p>
            <a:r>
              <a:rPr lang="da-DK"/>
              <a:t>MyoDynamik</a:t>
            </a:r>
            <a:endParaRPr lang="en-US" dirty="0"/>
          </a:p>
        </p:txBody>
      </p:sp>
      <p:sp>
        <p:nvSpPr>
          <p:cNvPr id="7" name="Pladsholder til diasnummer 6"/>
          <p:cNvSpPr>
            <a:spLocks noGrp="1"/>
          </p:cNvSpPr>
          <p:nvPr>
            <p:ph type="sldNum" sz="quarter" idx="12"/>
          </p:nvPr>
        </p:nvSpPr>
        <p:spPr/>
        <p:txBody>
          <a:bodyPr/>
          <a:lstStyle/>
          <a:p>
            <a:fld id="{52906EBD-2924-7B4E-BDAD-CE9EC55BB0D0}" type="slidenum">
              <a:rPr lang="en-US" smtClean="0"/>
              <a:t>28</a:t>
            </a:fld>
            <a:endParaRPr lang="en-US"/>
          </a:p>
        </p:txBody>
      </p:sp>
    </p:spTree>
    <p:extLst>
      <p:ext uri="{BB962C8B-B14F-4D97-AF65-F5344CB8AC3E}">
        <p14:creationId xmlns:p14="http://schemas.microsoft.com/office/powerpoint/2010/main" val="1881719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3050"/>
            <a:ext cx="3873501" cy="1162050"/>
          </a:xfrm>
        </p:spPr>
        <p:txBody>
          <a:bodyPr anchor="ctr"/>
          <a:lstStyle/>
          <a:p>
            <a:r>
              <a:rPr lang="en-US" dirty="0"/>
              <a:t>CLIENT CLOUD ACCOUNT (3)</a:t>
            </a:r>
          </a:p>
        </p:txBody>
      </p:sp>
      <p:sp>
        <p:nvSpPr>
          <p:cNvPr id="4" name="Text Placeholder 3"/>
          <p:cNvSpPr>
            <a:spLocks noGrp="1"/>
          </p:cNvSpPr>
          <p:nvPr>
            <p:ph type="body" sz="half" idx="2"/>
          </p:nvPr>
        </p:nvSpPr>
        <p:spPr/>
        <p:txBody>
          <a:bodyPr>
            <a:normAutofit lnSpcReduction="10000"/>
          </a:bodyPr>
          <a:lstStyle/>
          <a:p>
            <a:pPr marL="285750" indent="-285750">
              <a:buFont typeface="Arial"/>
              <a:buChar char="•"/>
            </a:pPr>
            <a:r>
              <a:rPr lang="en-US" dirty="0"/>
              <a:t>The Horses that you have set up using the CURO Equine App on your </a:t>
            </a:r>
            <a:r>
              <a:rPr lang="en-US" dirty="0" err="1"/>
              <a:t>iPad</a:t>
            </a:r>
            <a:r>
              <a:rPr lang="en-US" dirty="0"/>
              <a:t>, and have </a:t>
            </a:r>
            <a:r>
              <a:rPr lang="en-US" dirty="0" err="1"/>
              <a:t>sync’ed</a:t>
            </a:r>
            <a:r>
              <a:rPr lang="en-US" dirty="0"/>
              <a:t> will be listed here.</a:t>
            </a:r>
          </a:p>
          <a:p>
            <a:pPr marL="285750" indent="-285750">
              <a:buFont typeface="Arial"/>
              <a:buChar char="•"/>
            </a:pPr>
            <a:r>
              <a:rPr lang="en-US" dirty="0"/>
              <a:t>In addition, you can check on the data you have collected and transfer any  WAV files you recorded using the CURO directly.</a:t>
            </a:r>
          </a:p>
          <a:p>
            <a:pPr lvl="1"/>
            <a:r>
              <a:rPr lang="en-US" dirty="0"/>
              <a:t>NOTE : This requires a PC or Mac Computer, since the format is not currently </a:t>
            </a:r>
            <a:r>
              <a:rPr lang="en-US" dirty="0" err="1"/>
              <a:t>iPad</a:t>
            </a:r>
            <a:r>
              <a:rPr lang="en-US" dirty="0"/>
              <a:t> friendly.</a:t>
            </a:r>
          </a:p>
          <a:p>
            <a:endParaRPr lang="en-US" dirty="0"/>
          </a:p>
          <a:p>
            <a:pPr marL="285750" indent="-285750">
              <a:buFont typeface="Arial"/>
              <a:buChar char="•"/>
            </a:pPr>
            <a:r>
              <a:rPr lang="en-US" dirty="0"/>
              <a:t>If you touch the blue eye icon for an individual horse, you will be shown the current status of your measurements.</a:t>
            </a:r>
          </a:p>
          <a:p>
            <a:pPr lvl="1"/>
            <a:endParaRPr lang="en-US" dirty="0"/>
          </a:p>
          <a:p>
            <a:pPr lvl="1"/>
            <a:r>
              <a:rPr lang="en-US" b="1" dirty="0">
                <a:solidFill>
                  <a:srgbClr val="FF0000"/>
                </a:solidFill>
              </a:rPr>
              <a:t>MyoDynamik ApS takes no responsibility for users not following the laws concerning personal data.</a:t>
            </a:r>
          </a:p>
          <a:p>
            <a:pPr lvl="1"/>
            <a:endParaRPr lang="en-US" dirty="0"/>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7" name="Pladsholder til diasnummer 6"/>
          <p:cNvSpPr>
            <a:spLocks noGrp="1"/>
          </p:cNvSpPr>
          <p:nvPr>
            <p:ph type="sldNum" sz="quarter" idx="12"/>
          </p:nvPr>
        </p:nvSpPr>
        <p:spPr/>
        <p:txBody>
          <a:bodyPr/>
          <a:lstStyle/>
          <a:p>
            <a:fld id="{52906EBD-2924-7B4E-BDAD-CE9EC55BB0D0}" type="slidenum">
              <a:rPr lang="en-US" smtClean="0"/>
              <a:t>29</a:t>
            </a:fld>
            <a:endParaRPr lang="en-US"/>
          </a:p>
        </p:txBody>
      </p:sp>
      <p:pic>
        <p:nvPicPr>
          <p:cNvPr id="10" name="Billede 9"/>
          <p:cNvPicPr>
            <a:picLocks noChangeAspect="1"/>
          </p:cNvPicPr>
          <p:nvPr/>
        </p:nvPicPr>
        <p:blipFill>
          <a:blip r:embed="rId3"/>
          <a:stretch>
            <a:fillRect/>
          </a:stretch>
        </p:blipFill>
        <p:spPr>
          <a:xfrm>
            <a:off x="3465513" y="1435100"/>
            <a:ext cx="5538852" cy="3109776"/>
          </a:xfrm>
          <a:prstGeom prst="rect">
            <a:avLst/>
          </a:prstGeom>
        </p:spPr>
      </p:pic>
    </p:spTree>
    <p:extLst>
      <p:ext uri="{BB962C8B-B14F-4D97-AF65-F5344CB8AC3E}">
        <p14:creationId xmlns:p14="http://schemas.microsoft.com/office/powerpoint/2010/main" val="1881719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ESSENTIALS</a:t>
            </a:r>
          </a:p>
        </p:txBody>
      </p:sp>
      <p:sp>
        <p:nvSpPr>
          <p:cNvPr id="4" name="Text Placeholder 3"/>
          <p:cNvSpPr>
            <a:spLocks noGrp="1"/>
          </p:cNvSpPr>
          <p:nvPr>
            <p:ph type="body" sz="half" idx="2"/>
          </p:nvPr>
        </p:nvSpPr>
        <p:spPr>
          <a:xfrm>
            <a:off x="457200" y="1450844"/>
            <a:ext cx="4997116" cy="4691063"/>
          </a:xfrm>
        </p:spPr>
        <p:txBody>
          <a:bodyPr>
            <a:normAutofit fontScale="92500"/>
          </a:bodyPr>
          <a:lstStyle/>
          <a:p>
            <a:pPr marL="285750" indent="-285750">
              <a:buFont typeface="Arial"/>
              <a:buChar char="•"/>
            </a:pPr>
            <a:r>
              <a:rPr lang="en-US" dirty="0"/>
              <a:t>SIM Card – for your CURO system to work you NEED an </a:t>
            </a:r>
            <a:r>
              <a:rPr lang="en-US" dirty="0" err="1"/>
              <a:t>iPad</a:t>
            </a:r>
            <a:r>
              <a:rPr lang="en-US" dirty="0"/>
              <a:t> that has a SIM card and internet connection. </a:t>
            </a:r>
          </a:p>
          <a:p>
            <a:pPr marL="742950" lvl="1" indent="-285750">
              <a:buFont typeface="Arial"/>
              <a:buChar char="•"/>
            </a:pPr>
            <a:r>
              <a:rPr lang="en-US" dirty="0"/>
              <a:t>This is essential since the CURO system takes advantage of the latest updates in muscle anatomy and in algorithms every time you switch on and login to your CURO – a process that requires considerable amounts of data transfer and would be too time consuming </a:t>
            </a:r>
            <a:r>
              <a:rPr lang="en-US" i="1" dirty="0"/>
              <a:t>via</a:t>
            </a:r>
            <a:r>
              <a:rPr lang="en-US" dirty="0"/>
              <a:t> a </a:t>
            </a:r>
            <a:r>
              <a:rPr lang="en-US" dirty="0" err="1"/>
              <a:t>WiFi</a:t>
            </a:r>
            <a:r>
              <a:rPr lang="en-US" dirty="0"/>
              <a:t> connection. </a:t>
            </a:r>
          </a:p>
          <a:p>
            <a:pPr marL="742950" lvl="1" indent="-285750">
              <a:buFont typeface="Arial"/>
              <a:buChar char="•"/>
            </a:pPr>
            <a:r>
              <a:rPr lang="en-US" dirty="0"/>
              <a:t>You will also need to transfer your own recorded data to your Client Cloud Account and this is achieved using an internet connection – once again a </a:t>
            </a:r>
            <a:r>
              <a:rPr lang="en-US" dirty="0" err="1"/>
              <a:t>WiFi</a:t>
            </a:r>
            <a:r>
              <a:rPr lang="en-US" dirty="0"/>
              <a:t> connection would be too time consuming. 					 </a:t>
            </a:r>
          </a:p>
          <a:p>
            <a:pPr marL="285750" indent="-285750">
              <a:buFont typeface="Arial"/>
              <a:buChar char="•"/>
            </a:pPr>
            <a:endParaRPr lang="en-US" dirty="0"/>
          </a:p>
          <a:p>
            <a:pPr marL="285750" indent="-285750">
              <a:buFont typeface="Arial"/>
              <a:buChar char="•"/>
            </a:pPr>
            <a:r>
              <a:rPr lang="en-US" dirty="0"/>
              <a:t>HEAT – make sure your CURO is not exposed to high environmental temperatures (&gt;105</a:t>
            </a:r>
            <a:r>
              <a:rPr lang="en-US" baseline="30000" dirty="0"/>
              <a:t>o</a:t>
            </a:r>
            <a:r>
              <a:rPr lang="en-US" dirty="0"/>
              <a:t>F / 40</a:t>
            </a:r>
            <a:r>
              <a:rPr lang="en-US" baseline="30000" dirty="0"/>
              <a:t>o</a:t>
            </a:r>
            <a:r>
              <a:rPr lang="en-US" dirty="0"/>
              <a:t>C) as this affects the </a:t>
            </a:r>
            <a:r>
              <a:rPr lang="en-US" dirty="0" err="1"/>
              <a:t>WiFi</a:t>
            </a:r>
            <a:r>
              <a:rPr lang="en-US" dirty="0"/>
              <a:t> connection. </a:t>
            </a:r>
          </a:p>
          <a:p>
            <a:pPr marL="742950" lvl="2" indent="-285750">
              <a:buFont typeface="Arial"/>
              <a:buChar char="•"/>
            </a:pPr>
            <a:r>
              <a:rPr lang="en-US" sz="1200" dirty="0"/>
              <a:t>If your CURO is left out in direct sunlight during periods of high environmental temperature, the </a:t>
            </a:r>
            <a:r>
              <a:rPr lang="en-US" sz="1200" dirty="0" err="1"/>
              <a:t>WiFi</a:t>
            </a:r>
            <a:r>
              <a:rPr lang="en-US" sz="1200" dirty="0"/>
              <a:t> connection with your </a:t>
            </a:r>
            <a:r>
              <a:rPr lang="en-US" sz="1200" dirty="0" err="1"/>
              <a:t>iPad</a:t>
            </a:r>
            <a:r>
              <a:rPr lang="en-US" sz="1200" dirty="0"/>
              <a:t> will be affected</a:t>
            </a:r>
            <a:r>
              <a:rPr lang="en-US" dirty="0"/>
              <a:t>. </a:t>
            </a:r>
          </a:p>
          <a:p>
            <a:pPr marL="742950" lvl="2" indent="-285750">
              <a:buFont typeface="Arial"/>
              <a:buChar char="•"/>
            </a:pPr>
            <a:endParaRPr lang="en-US" dirty="0"/>
          </a:p>
          <a:p>
            <a:pPr marL="285750" indent="-285750">
              <a:buFont typeface="Arial"/>
              <a:buChar char="•"/>
            </a:pPr>
            <a:r>
              <a:rPr lang="en-US" dirty="0"/>
              <a:t>COLD – make sure your CURO is not exposed to extreme cold environmental temperatures (-5</a:t>
            </a:r>
            <a:r>
              <a:rPr lang="en-US" baseline="30000" dirty="0"/>
              <a:t>o</a:t>
            </a:r>
            <a:r>
              <a:rPr lang="en-US" dirty="0"/>
              <a:t>C) as this affects the WiFi connection and the battery life of the CURO. </a:t>
            </a:r>
          </a:p>
          <a:p>
            <a:pPr marL="285750" indent="-285750">
              <a:buFont typeface="Arial"/>
              <a:buChar char="•"/>
            </a:pPr>
            <a:endParaRPr lang="en-US" dirty="0"/>
          </a:p>
          <a:p>
            <a:pPr marL="285750" indent="-285750">
              <a:buFont typeface="Arial"/>
              <a:buChar char="•"/>
            </a:pPr>
            <a:endParaRPr lang="en-US" dirty="0"/>
          </a:p>
        </p:txBody>
      </p:sp>
      <p:sp>
        <p:nvSpPr>
          <p:cNvPr id="3" name="Pladsholder til sidefod 2"/>
          <p:cNvSpPr>
            <a:spLocks noGrp="1"/>
          </p:cNvSpPr>
          <p:nvPr>
            <p:ph type="ftr" sz="quarter" idx="11"/>
          </p:nvPr>
        </p:nvSpPr>
        <p:spPr/>
        <p:txBody>
          <a:bodyPr/>
          <a:lstStyle/>
          <a:p>
            <a:r>
              <a:rPr lang="da-DK" dirty="0"/>
              <a:t>MyoDynamik</a:t>
            </a:r>
            <a:endParaRPr lang="en-US" dirty="0"/>
          </a:p>
        </p:txBody>
      </p:sp>
      <p:sp>
        <p:nvSpPr>
          <p:cNvPr id="7" name="Pladsholder til diasnummer 6"/>
          <p:cNvSpPr>
            <a:spLocks noGrp="1"/>
          </p:cNvSpPr>
          <p:nvPr>
            <p:ph type="sldNum" sz="quarter" idx="12"/>
          </p:nvPr>
        </p:nvSpPr>
        <p:spPr/>
        <p:txBody>
          <a:bodyPr/>
          <a:lstStyle/>
          <a:p>
            <a:fld id="{52906EBD-2924-7B4E-BDAD-CE9EC55BB0D0}" type="slidenum">
              <a:rPr lang="en-US" smtClean="0"/>
              <a:t>3</a:t>
            </a:fld>
            <a:endParaRPr lang="en-US" dirty="0"/>
          </a:p>
        </p:txBody>
      </p:sp>
      <p:pic>
        <p:nvPicPr>
          <p:cNvPr id="11" name="Pladsholder til indhold 14" descr="sbs (61 of 72).jpg"/>
          <p:cNvPicPr>
            <a:picLocks noChangeAspect="1"/>
          </p:cNvPicPr>
          <p:nvPr/>
        </p:nvPicPr>
        <p:blipFill>
          <a:blip r:embed="rId3">
            <a:alphaModFix amt="78000"/>
            <a:extLst>
              <a:ext uri="{28A0092B-C50C-407E-A947-70E740481C1C}">
                <a14:useLocalDpi xmlns:a14="http://schemas.microsoft.com/office/drawing/2010/main" val="0"/>
              </a:ext>
            </a:extLst>
          </a:blip>
          <a:srcRect l="19127" r="19127"/>
          <a:stretch>
            <a:fillRect/>
          </a:stretch>
        </p:blipFill>
        <p:spPr>
          <a:xfrm>
            <a:off x="5454316" y="1435100"/>
            <a:ext cx="3438640" cy="3937349"/>
          </a:xfrm>
          <a:prstGeom prst="rect">
            <a:avLst/>
          </a:prstGeom>
        </p:spPr>
      </p:pic>
    </p:spTree>
    <p:extLst>
      <p:ext uri="{BB962C8B-B14F-4D97-AF65-F5344CB8AC3E}">
        <p14:creationId xmlns:p14="http://schemas.microsoft.com/office/powerpoint/2010/main" val="1378189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3050"/>
            <a:ext cx="3975101" cy="1162050"/>
          </a:xfrm>
        </p:spPr>
        <p:txBody>
          <a:bodyPr anchor="ctr"/>
          <a:lstStyle/>
          <a:p>
            <a:r>
              <a:rPr lang="en-US" dirty="0"/>
              <a:t>CLIENT CLOUD ACCOUNT (4)</a:t>
            </a:r>
          </a:p>
        </p:txBody>
      </p:sp>
      <p:sp>
        <p:nvSpPr>
          <p:cNvPr id="4" name="Text Placeholder 3"/>
          <p:cNvSpPr>
            <a:spLocks noGrp="1"/>
          </p:cNvSpPr>
          <p:nvPr>
            <p:ph type="body" sz="half" idx="2"/>
          </p:nvPr>
        </p:nvSpPr>
        <p:spPr>
          <a:xfrm>
            <a:off x="301199" y="1435100"/>
            <a:ext cx="3461175" cy="4691063"/>
          </a:xfrm>
        </p:spPr>
        <p:txBody>
          <a:bodyPr/>
          <a:lstStyle/>
          <a:p>
            <a:r>
              <a:rPr lang="en-US" dirty="0"/>
              <a:t>You can add a horse to the </a:t>
            </a:r>
            <a:r>
              <a:rPr lang="en-US" dirty="0" err="1"/>
              <a:t>curo.softheme.com</a:t>
            </a:r>
            <a:r>
              <a:rPr lang="en-US" dirty="0"/>
              <a:t> system. </a:t>
            </a:r>
          </a:p>
          <a:p>
            <a:endParaRPr lang="en-US" dirty="0"/>
          </a:p>
          <a:p>
            <a:r>
              <a:rPr lang="en-US" dirty="0"/>
              <a:t>Press the Add horse button and fill out each of the information blocks (you can not leave any of the spots blank).</a:t>
            </a:r>
            <a:br>
              <a:rPr lang="en-US" dirty="0"/>
            </a:br>
            <a:endParaRPr lang="en-US" dirty="0"/>
          </a:p>
          <a:p>
            <a:r>
              <a:rPr lang="en-US" dirty="0"/>
              <a:t>You can also add a picture.  </a:t>
            </a:r>
            <a:r>
              <a:rPr lang="en-US" b="1" dirty="0"/>
              <a:t> </a:t>
            </a:r>
          </a:p>
          <a:p>
            <a:r>
              <a:rPr lang="en-US" b="1" dirty="0"/>
              <a:t>       	</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30</a:t>
            </a:fld>
            <a:endParaRPr lang="en-US"/>
          </a:p>
        </p:txBody>
      </p:sp>
      <p:pic>
        <p:nvPicPr>
          <p:cNvPr id="8" name="Billede 7"/>
          <p:cNvPicPr>
            <a:picLocks noChangeAspect="1"/>
          </p:cNvPicPr>
          <p:nvPr/>
        </p:nvPicPr>
        <p:blipFill>
          <a:blip r:embed="rId3"/>
          <a:stretch>
            <a:fillRect/>
          </a:stretch>
        </p:blipFill>
        <p:spPr>
          <a:xfrm>
            <a:off x="3849296" y="1564977"/>
            <a:ext cx="4837504" cy="3146267"/>
          </a:xfrm>
          <a:prstGeom prst="rect">
            <a:avLst/>
          </a:prstGeom>
        </p:spPr>
      </p:pic>
    </p:spTree>
    <p:extLst>
      <p:ext uri="{BB962C8B-B14F-4D97-AF65-F5344CB8AC3E}">
        <p14:creationId xmlns:p14="http://schemas.microsoft.com/office/powerpoint/2010/main" val="2811561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3050"/>
            <a:ext cx="4292601" cy="1162050"/>
          </a:xfrm>
        </p:spPr>
        <p:txBody>
          <a:bodyPr anchor="ctr"/>
          <a:lstStyle/>
          <a:p>
            <a:r>
              <a:rPr lang="en-US" dirty="0"/>
              <a:t>CLIENT CLOUD ACCOUNT (5)</a:t>
            </a:r>
          </a:p>
        </p:txBody>
      </p:sp>
      <p:sp>
        <p:nvSpPr>
          <p:cNvPr id="4" name="Text Placeholder 3"/>
          <p:cNvSpPr>
            <a:spLocks noGrp="1"/>
          </p:cNvSpPr>
          <p:nvPr>
            <p:ph type="body" sz="half" idx="2"/>
          </p:nvPr>
        </p:nvSpPr>
        <p:spPr>
          <a:xfrm>
            <a:off x="301199" y="1435100"/>
            <a:ext cx="3461175" cy="4691063"/>
          </a:xfrm>
        </p:spPr>
        <p:txBody>
          <a:bodyPr/>
          <a:lstStyle/>
          <a:p>
            <a:r>
              <a:rPr lang="en-US" dirty="0"/>
              <a:t>You can add a WAV file for a specific horse in the </a:t>
            </a:r>
            <a:r>
              <a:rPr lang="en-US" dirty="0" err="1"/>
              <a:t>curo.softheme.com</a:t>
            </a:r>
            <a:r>
              <a:rPr lang="en-US" dirty="0"/>
              <a:t> system. A WAV file is created directly on the CURO when you press the red “Record” button.</a:t>
            </a:r>
          </a:p>
          <a:p>
            <a:endParaRPr lang="en-US" dirty="0"/>
          </a:p>
          <a:p>
            <a:r>
              <a:rPr lang="en-US" dirty="0"/>
              <a:t>Click on the horse for which you want to add a measurement, and then press </a:t>
            </a:r>
            <a:r>
              <a:rPr lang="en-US" i="1" dirty="0"/>
              <a:t>upload measurement </a:t>
            </a:r>
            <a:r>
              <a:rPr lang="en-US" dirty="0"/>
              <a:t>and type in information for each of the blocks (you can not leave any of the spots blank). </a:t>
            </a:r>
          </a:p>
          <a:p>
            <a:r>
              <a:rPr lang="en-US" dirty="0"/>
              <a:t>You can choose to use the “load” spot to type in information about the measurement you have made, e.g. training, jumping. </a:t>
            </a:r>
          </a:p>
          <a:p>
            <a:endParaRPr lang="en-US" b="1" dirty="0"/>
          </a:p>
          <a:p>
            <a:r>
              <a:rPr lang="en-US" dirty="0"/>
              <a:t>Click on browse and select your WAV file. Press upload.</a:t>
            </a:r>
            <a:r>
              <a:rPr lang="en-US" b="1" dirty="0"/>
              <a:t>	</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31</a:t>
            </a:fld>
            <a:endParaRPr lang="en-US"/>
          </a:p>
        </p:txBody>
      </p:sp>
      <p:pic>
        <p:nvPicPr>
          <p:cNvPr id="7" name="Pladsholder til indhold 3" descr="Skærmbillede 2017-01-25 kl. 12.30.37.png"/>
          <p:cNvPicPr>
            <a:picLocks noGrp="1" noChangeAspect="1"/>
          </p:cNvPicPr>
          <p:nvPr>
            <p:ph idx="1"/>
          </p:nvPr>
        </p:nvPicPr>
        <p:blipFill rotWithShape="1">
          <a:blip r:embed="rId3">
            <a:extLst>
              <a:ext uri="{28A0092B-C50C-407E-A947-70E740481C1C}">
                <a14:useLocalDpi xmlns:a14="http://schemas.microsoft.com/office/drawing/2010/main" val="0"/>
              </a:ext>
            </a:extLst>
          </a:blip>
          <a:srcRect l="6494" t="6003" b="6003"/>
          <a:stretch/>
        </p:blipFill>
        <p:spPr>
          <a:xfrm>
            <a:off x="4178822" y="749299"/>
            <a:ext cx="4808863" cy="3022039"/>
          </a:xfrm>
        </p:spPr>
      </p:pic>
      <p:pic>
        <p:nvPicPr>
          <p:cNvPr id="5" name="Billede 4"/>
          <p:cNvPicPr>
            <a:picLocks noChangeAspect="1"/>
          </p:cNvPicPr>
          <p:nvPr/>
        </p:nvPicPr>
        <p:blipFill>
          <a:blip r:embed="rId4"/>
          <a:stretch>
            <a:fillRect/>
          </a:stretch>
        </p:blipFill>
        <p:spPr>
          <a:xfrm>
            <a:off x="4157759" y="3386508"/>
            <a:ext cx="4823773" cy="2850606"/>
          </a:xfrm>
          <a:prstGeom prst="rect">
            <a:avLst/>
          </a:prstGeom>
        </p:spPr>
      </p:pic>
      <p:cxnSp>
        <p:nvCxnSpPr>
          <p:cNvPr id="10" name="Lige pilforbindelse 9"/>
          <p:cNvCxnSpPr/>
          <p:nvPr/>
        </p:nvCxnSpPr>
        <p:spPr>
          <a:xfrm>
            <a:off x="5157331" y="2963195"/>
            <a:ext cx="461851" cy="423313"/>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6576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3050"/>
            <a:ext cx="3810001" cy="1162050"/>
          </a:xfrm>
        </p:spPr>
        <p:txBody>
          <a:bodyPr anchor="ctr"/>
          <a:lstStyle/>
          <a:p>
            <a:r>
              <a:rPr lang="en-US" dirty="0"/>
              <a:t>CLIENT CLOUD ACCOUNT (5)</a:t>
            </a:r>
          </a:p>
        </p:txBody>
      </p:sp>
      <p:sp>
        <p:nvSpPr>
          <p:cNvPr id="4" name="Text Placeholder 3"/>
          <p:cNvSpPr>
            <a:spLocks noGrp="1"/>
          </p:cNvSpPr>
          <p:nvPr>
            <p:ph type="body" sz="half" idx="2"/>
          </p:nvPr>
        </p:nvSpPr>
        <p:spPr/>
        <p:txBody>
          <a:bodyPr>
            <a:normAutofit/>
          </a:bodyPr>
          <a:lstStyle/>
          <a:p>
            <a:pPr lvl="1"/>
            <a:endParaRPr lang="en-US" dirty="0"/>
          </a:p>
          <a:p>
            <a:r>
              <a:rPr lang="en-US" dirty="0"/>
              <a:t>If you click on the individual Tests, you will be presented with the recorded data – Balance and </a:t>
            </a:r>
            <a:r>
              <a:rPr lang="en-US" dirty="0" err="1"/>
              <a:t>ESTi</a:t>
            </a:r>
            <a:r>
              <a:rPr lang="en-US" baseline="30000" dirty="0" err="1"/>
              <a:t>TM</a:t>
            </a:r>
            <a:r>
              <a:rPr lang="en-US" dirty="0"/>
              <a:t> Scores.</a:t>
            </a:r>
          </a:p>
          <a:p>
            <a:pPr marL="285750" indent="-285750">
              <a:buFont typeface="Arial"/>
              <a:buChar char="•"/>
            </a:pPr>
            <a:endParaRPr lang="en-US" dirty="0"/>
          </a:p>
          <a:p>
            <a:r>
              <a:rPr lang="en-US" dirty="0"/>
              <a:t>Details of the individual Tests can subsequently be transferred to a database or spreadsheet (copy / paste), or you can touch the blue arrow icon on the right hand side of the </a:t>
            </a:r>
            <a:r>
              <a:rPr lang="en-US" dirty="0" err="1"/>
              <a:t>ESTi</a:t>
            </a:r>
            <a:r>
              <a:rPr lang="en-US" baseline="30000" dirty="0" err="1"/>
              <a:t>TM</a:t>
            </a:r>
            <a:r>
              <a:rPr lang="en-US" dirty="0"/>
              <a:t> data to download the WAV file or obtain CSV data for this recording.</a:t>
            </a:r>
          </a:p>
          <a:p>
            <a:pPr marL="285750" indent="-285750">
              <a:buFont typeface="Arial"/>
              <a:buChar char="•"/>
            </a:pPr>
            <a:endParaRPr lang="en-US" dirty="0"/>
          </a:p>
          <a:p>
            <a:r>
              <a:rPr lang="en-US" dirty="0"/>
              <a:t>WAV or CSV files can be analyzed using commercial software, or saved as a record of the Horse and Tests performed.</a:t>
            </a:r>
          </a:p>
          <a:p>
            <a:pPr marL="285750" indent="-285750">
              <a:buFont typeface="Arial"/>
              <a:buChar char="•"/>
            </a:pPr>
            <a:endParaRPr lang="en-US" dirty="0"/>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32</a:t>
            </a:fld>
            <a:endParaRPr lang="en-US"/>
          </a:p>
        </p:txBody>
      </p:sp>
      <p:pic>
        <p:nvPicPr>
          <p:cNvPr id="10" name="Billede 9"/>
          <p:cNvPicPr>
            <a:picLocks noChangeAspect="1"/>
          </p:cNvPicPr>
          <p:nvPr/>
        </p:nvPicPr>
        <p:blipFill>
          <a:blip r:embed="rId3"/>
          <a:stretch>
            <a:fillRect/>
          </a:stretch>
        </p:blipFill>
        <p:spPr>
          <a:xfrm>
            <a:off x="3664529" y="1435100"/>
            <a:ext cx="5388535" cy="3195694"/>
          </a:xfrm>
          <a:prstGeom prst="rect">
            <a:avLst/>
          </a:prstGeom>
        </p:spPr>
      </p:pic>
    </p:spTree>
    <p:extLst>
      <p:ext uri="{BB962C8B-B14F-4D97-AF65-F5344CB8AC3E}">
        <p14:creationId xmlns:p14="http://schemas.microsoft.com/office/powerpoint/2010/main" val="2811561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3050"/>
            <a:ext cx="3911601" cy="1162050"/>
          </a:xfrm>
        </p:spPr>
        <p:txBody>
          <a:bodyPr anchor="ctr"/>
          <a:lstStyle/>
          <a:p>
            <a:r>
              <a:rPr lang="en-US" dirty="0"/>
              <a:t>CLIENT CLOUD ACCOUNT (6)</a:t>
            </a:r>
          </a:p>
        </p:txBody>
      </p:sp>
      <p:sp>
        <p:nvSpPr>
          <p:cNvPr id="4" name="Text Placeholder 3"/>
          <p:cNvSpPr>
            <a:spLocks noGrp="1"/>
          </p:cNvSpPr>
          <p:nvPr>
            <p:ph type="body" sz="half" idx="2"/>
          </p:nvPr>
        </p:nvSpPr>
        <p:spPr/>
        <p:txBody>
          <a:bodyPr>
            <a:normAutofit fontScale="92500"/>
          </a:bodyPr>
          <a:lstStyle/>
          <a:p>
            <a:pPr marL="285750" indent="-285750">
              <a:buFont typeface="Arial"/>
              <a:buChar char="•"/>
            </a:pPr>
            <a:r>
              <a:rPr lang="en-US" dirty="0"/>
              <a:t>Detailed analyses of individual Tests can be performed using the Client Cloud software. </a:t>
            </a:r>
          </a:p>
          <a:p>
            <a:pPr marL="285750" indent="-285750">
              <a:buFont typeface="Arial"/>
              <a:buChar char="•"/>
            </a:pPr>
            <a:r>
              <a:rPr lang="en-US" dirty="0"/>
              <a:t>Press the blue column graph icon (far right of a measurement line).</a:t>
            </a:r>
          </a:p>
          <a:p>
            <a:pPr marL="285750" indent="-285750">
              <a:buFont typeface="Arial"/>
              <a:buChar char="•"/>
            </a:pPr>
            <a:endParaRPr lang="en-US" dirty="0"/>
          </a:p>
          <a:p>
            <a:pPr marL="285750" indent="-285750">
              <a:buFont typeface="Arial"/>
              <a:buChar char="•"/>
            </a:pPr>
            <a:r>
              <a:rPr lang="en-US" dirty="0"/>
              <a:t>Now you will be shown the detailed recording, and you can highlight a section – e.g. a trot section, using the green bar. The green bar can be altered (wider/narrower) by pulling it at the edges.</a:t>
            </a:r>
          </a:p>
          <a:p>
            <a:pPr marL="285750" indent="-285750">
              <a:buFont typeface="Arial"/>
              <a:buChar char="•"/>
            </a:pPr>
            <a:r>
              <a:rPr lang="en-US" dirty="0"/>
              <a:t>You can also zoom in or out of the recording using the sliding bar below the recorded data. </a:t>
            </a:r>
          </a:p>
          <a:p>
            <a:pPr marL="285750" indent="-285750">
              <a:buFont typeface="Arial"/>
              <a:buChar char="•"/>
            </a:pPr>
            <a:r>
              <a:rPr lang="en-US" dirty="0"/>
              <a:t>An </a:t>
            </a:r>
            <a:r>
              <a:rPr lang="en-US" dirty="0" err="1"/>
              <a:t>ESTi</a:t>
            </a:r>
            <a:r>
              <a:rPr lang="en-US" dirty="0"/>
              <a:t> score will appear – indicating E, S &amp; T values – assuming they are within standard norms.  </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33</a:t>
            </a:fld>
            <a:endParaRPr lang="en-US"/>
          </a:p>
        </p:txBody>
      </p:sp>
      <p:pic>
        <p:nvPicPr>
          <p:cNvPr id="9" name="Billede 8"/>
          <p:cNvPicPr>
            <a:picLocks noChangeAspect="1"/>
          </p:cNvPicPr>
          <p:nvPr/>
        </p:nvPicPr>
        <p:blipFill>
          <a:blip r:embed="rId3"/>
          <a:stretch>
            <a:fillRect/>
          </a:stretch>
        </p:blipFill>
        <p:spPr>
          <a:xfrm>
            <a:off x="3632292" y="1435100"/>
            <a:ext cx="5170157" cy="2900648"/>
          </a:xfrm>
          <a:prstGeom prst="rect">
            <a:avLst/>
          </a:prstGeom>
        </p:spPr>
      </p:pic>
    </p:spTree>
    <p:extLst>
      <p:ext uri="{BB962C8B-B14F-4D97-AF65-F5344CB8AC3E}">
        <p14:creationId xmlns:p14="http://schemas.microsoft.com/office/powerpoint/2010/main" val="2811561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3050"/>
            <a:ext cx="3937001" cy="1162050"/>
          </a:xfrm>
        </p:spPr>
        <p:txBody>
          <a:bodyPr anchor="ctr"/>
          <a:lstStyle/>
          <a:p>
            <a:r>
              <a:rPr lang="en-US" dirty="0"/>
              <a:t>CLIENT CLOUD ACCOUNT (8)</a:t>
            </a:r>
          </a:p>
        </p:txBody>
      </p:sp>
      <p:sp>
        <p:nvSpPr>
          <p:cNvPr id="4" name="Text Placeholder 3"/>
          <p:cNvSpPr>
            <a:spLocks noGrp="1"/>
          </p:cNvSpPr>
          <p:nvPr>
            <p:ph type="body" sz="half" idx="2"/>
          </p:nvPr>
        </p:nvSpPr>
        <p:spPr/>
        <p:txBody>
          <a:bodyPr/>
          <a:lstStyle/>
          <a:p>
            <a:pPr marL="285750" indent="-285750">
              <a:buFont typeface="Arial"/>
              <a:buChar char="•"/>
            </a:pPr>
            <a:r>
              <a:rPr lang="en-US" dirty="0"/>
              <a:t>Finally, when you are finished using your Client Cloud, you click the Logout text at the top right hand corner of your CURO – Vet tool bar, and you will exit the Client Cloud.</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34</a:t>
            </a:fld>
            <a:endParaRPr lang="en-US"/>
          </a:p>
        </p:txBody>
      </p:sp>
      <p:pic>
        <p:nvPicPr>
          <p:cNvPr id="7" name="Content Placeholder 6" descr="Screen shot 2017-03-15 at 05.19.08.png"/>
          <p:cNvPicPr>
            <a:picLocks noGrp="1" noChangeAspect="1"/>
          </p:cNvPicPr>
          <p:nvPr>
            <p:ph idx="1"/>
          </p:nvPr>
        </p:nvPicPr>
        <p:blipFill rotWithShape="1">
          <a:blip r:embed="rId3">
            <a:extLst>
              <a:ext uri="{28A0092B-C50C-407E-A947-70E740481C1C}">
                <a14:useLocalDpi xmlns:a14="http://schemas.microsoft.com/office/drawing/2010/main" val="0"/>
              </a:ext>
            </a:extLst>
          </a:blip>
          <a:srcRect l="3204" t="12042" r="14958" b="13100"/>
          <a:stretch/>
        </p:blipFill>
        <p:spPr>
          <a:xfrm>
            <a:off x="3848100" y="1435099"/>
            <a:ext cx="4953000" cy="3080683"/>
          </a:xfrm>
        </p:spPr>
      </p:pic>
    </p:spTree>
    <p:extLst>
      <p:ext uri="{BB962C8B-B14F-4D97-AF65-F5344CB8AC3E}">
        <p14:creationId xmlns:p14="http://schemas.microsoft.com/office/powerpoint/2010/main" val="1099278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4051300" cy="1162050"/>
          </a:xfrm>
        </p:spPr>
        <p:txBody>
          <a:bodyPr anchor="ctr"/>
          <a:lstStyle/>
          <a:p>
            <a:r>
              <a:rPr lang="en-US" dirty="0"/>
              <a:t>PROBLEMS - TROUBLESHOOTING</a:t>
            </a:r>
          </a:p>
        </p:txBody>
      </p:sp>
      <p:sp>
        <p:nvSpPr>
          <p:cNvPr id="4" name="Text Placeholder 3"/>
          <p:cNvSpPr>
            <a:spLocks noGrp="1"/>
          </p:cNvSpPr>
          <p:nvPr>
            <p:ph type="body" sz="half" idx="2"/>
          </p:nvPr>
        </p:nvSpPr>
        <p:spPr>
          <a:xfrm>
            <a:off x="457200" y="1435100"/>
            <a:ext cx="8229600" cy="4820017"/>
          </a:xfrm>
        </p:spPr>
        <p:txBody>
          <a:bodyPr>
            <a:normAutofit fontScale="92500" lnSpcReduction="10000"/>
          </a:bodyPr>
          <a:lstStyle/>
          <a:p>
            <a:pPr marL="285750" lvl="0" indent="-285750">
              <a:buFont typeface="Arial"/>
              <a:buChar char="•"/>
            </a:pPr>
            <a:r>
              <a:rPr lang="en-US" dirty="0"/>
              <a:t>Cannot login – wrong e-mail address or password (check these are filled out correctly)</a:t>
            </a:r>
          </a:p>
          <a:p>
            <a:pPr marL="285750" lvl="0" indent="-285750">
              <a:buFont typeface="Arial"/>
              <a:buChar char="•"/>
            </a:pPr>
            <a:endParaRPr lang="en-GB" dirty="0"/>
          </a:p>
          <a:p>
            <a:pPr marL="285750" lvl="0" indent="-285750">
              <a:buFont typeface="Arial"/>
              <a:buChar char="•"/>
            </a:pPr>
            <a:r>
              <a:rPr lang="en-US" dirty="0"/>
              <a:t>CURO Equine App will not download – check that your </a:t>
            </a:r>
            <a:r>
              <a:rPr lang="en-US" dirty="0" err="1"/>
              <a:t>iPad</a:t>
            </a:r>
            <a:r>
              <a:rPr lang="en-US" dirty="0"/>
              <a:t> is running </a:t>
            </a:r>
            <a:r>
              <a:rPr lang="en-US" dirty="0" err="1"/>
              <a:t>iOS</a:t>
            </a:r>
            <a:r>
              <a:rPr lang="en-US" dirty="0"/>
              <a:t> 8.0 or more recent </a:t>
            </a:r>
            <a:r>
              <a:rPr lang="en-US" dirty="0" err="1"/>
              <a:t>iOS</a:t>
            </a:r>
            <a:endParaRPr lang="en-US" dirty="0"/>
          </a:p>
          <a:p>
            <a:pPr marL="285750" lvl="0" indent="-285750">
              <a:buFont typeface="Arial"/>
              <a:buChar char="•"/>
            </a:pPr>
            <a:endParaRPr lang="en-GB" dirty="0"/>
          </a:p>
          <a:p>
            <a:pPr marL="285750" lvl="0" indent="-285750">
              <a:buFont typeface="Arial"/>
              <a:buChar char="•"/>
            </a:pPr>
            <a:r>
              <a:rPr lang="en-US" dirty="0"/>
              <a:t>No muscles visible in the App – check that </a:t>
            </a:r>
            <a:r>
              <a:rPr lang="en-US" dirty="0" err="1"/>
              <a:t>WiFi</a:t>
            </a:r>
            <a:r>
              <a:rPr lang="en-US" dirty="0"/>
              <a:t> is OFF and that you have a SIM card installed in your </a:t>
            </a:r>
            <a:r>
              <a:rPr lang="en-US" dirty="0" err="1"/>
              <a:t>iPad</a:t>
            </a:r>
            <a:r>
              <a:rPr lang="en-US" dirty="0"/>
              <a:t> with a functional internet connection</a:t>
            </a:r>
          </a:p>
          <a:p>
            <a:pPr marL="285750" lvl="0" indent="-285750">
              <a:buFont typeface="Arial"/>
              <a:buChar char="•"/>
            </a:pPr>
            <a:endParaRPr lang="en-US" dirty="0"/>
          </a:p>
          <a:p>
            <a:pPr marL="285750" lvl="0" indent="-285750">
              <a:buFont typeface="Arial"/>
              <a:buChar char="•"/>
            </a:pPr>
            <a:r>
              <a:rPr lang="en-US" dirty="0"/>
              <a:t>A failure to Sync measured data – check that you have switched the </a:t>
            </a:r>
            <a:r>
              <a:rPr lang="en-US" dirty="0" err="1"/>
              <a:t>WiFi</a:t>
            </a:r>
            <a:r>
              <a:rPr lang="en-US" dirty="0"/>
              <a:t> OFF on the </a:t>
            </a:r>
            <a:r>
              <a:rPr lang="en-US" dirty="0" err="1"/>
              <a:t>iPad</a:t>
            </a:r>
            <a:r>
              <a:rPr lang="en-US" dirty="0"/>
              <a:t> and that you have a strong internet signal (SIM card) – this function may take a while if you have a weak internet or a lot of data to transfer.</a:t>
            </a:r>
          </a:p>
          <a:p>
            <a:pPr lvl="0"/>
            <a:endParaRPr lang="en-US" dirty="0"/>
          </a:p>
          <a:p>
            <a:pPr marL="285750" lvl="0" indent="-285750">
              <a:buFont typeface="Arial"/>
              <a:buChar char="•"/>
            </a:pPr>
            <a:r>
              <a:rPr lang="en-US" dirty="0"/>
              <a:t>The </a:t>
            </a:r>
            <a:r>
              <a:rPr lang="en-US" dirty="0" err="1"/>
              <a:t>WiFi</a:t>
            </a:r>
            <a:r>
              <a:rPr lang="en-US" dirty="0"/>
              <a:t> signal has a range of 100 meters – but as with any internet signal this distance is reduced if there are solid objects in the way of the CURO and </a:t>
            </a:r>
            <a:r>
              <a:rPr lang="en-US" dirty="0" err="1"/>
              <a:t>iPad</a:t>
            </a:r>
            <a:r>
              <a:rPr lang="en-US" dirty="0"/>
              <a:t> – the signal can also be affected by a smart phone with an active </a:t>
            </a:r>
            <a:r>
              <a:rPr lang="en-US" dirty="0" err="1"/>
              <a:t>WiFi</a:t>
            </a:r>
            <a:r>
              <a:rPr lang="en-US" dirty="0"/>
              <a:t> connection (set your smart phone to flight mode)</a:t>
            </a:r>
          </a:p>
          <a:p>
            <a:pPr marL="285750" lvl="0" indent="-285750">
              <a:buFont typeface="Arial"/>
              <a:buChar char="•"/>
            </a:pPr>
            <a:endParaRPr lang="en-US" dirty="0"/>
          </a:p>
          <a:p>
            <a:pPr marL="285750" lvl="0" indent="-285750">
              <a:buFont typeface="Arial"/>
              <a:buChar char="•"/>
            </a:pPr>
            <a:r>
              <a:rPr lang="en-US" dirty="0"/>
              <a:t>Make sure that the CURO is fully charged before starting a number of measurements on Horses. A CURO with less than 50% battery can function for a couple of hours, but a loss of power will prevent data recording. </a:t>
            </a:r>
          </a:p>
          <a:p>
            <a:pPr marL="285750" lvl="0" indent="-285750">
              <a:buFont typeface="Arial"/>
              <a:buChar char="•"/>
            </a:pPr>
            <a:endParaRPr lang="en-US" dirty="0"/>
          </a:p>
          <a:p>
            <a:pPr marL="285750" lvl="0" indent="-285750">
              <a:buFont typeface="Arial"/>
              <a:buChar char="•"/>
            </a:pPr>
            <a:r>
              <a:rPr lang="en-US" dirty="0"/>
              <a:t>Do not expose the CURO to extremes of temperature – on a hot day, a warm room or direct sunlight, a rise in temperature will affect the </a:t>
            </a:r>
            <a:r>
              <a:rPr lang="en-US" dirty="0" err="1"/>
              <a:t>WiFi</a:t>
            </a:r>
            <a:r>
              <a:rPr lang="en-US" dirty="0"/>
              <a:t> connection with the </a:t>
            </a:r>
            <a:r>
              <a:rPr lang="en-US" dirty="0" err="1"/>
              <a:t>iPad</a:t>
            </a:r>
            <a:r>
              <a:rPr lang="en-US" dirty="0"/>
              <a:t> and may cause a loss of connectivity. On cold days the battery will fail faster than on an ambient day – wrap the CURO in bubble wrap or something similar to keep it warm.</a:t>
            </a:r>
            <a:endParaRPr lang="en-GB" dirty="0"/>
          </a:p>
          <a:p>
            <a:pPr marL="285750" indent="-285750">
              <a:buFont typeface="Arial"/>
              <a:buChar char="•"/>
            </a:pPr>
            <a:endParaRPr lang="en-US" dirty="0"/>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35</a:t>
            </a:fld>
            <a:endParaRPr lang="en-US"/>
          </a:p>
        </p:txBody>
      </p:sp>
    </p:spTree>
    <p:extLst>
      <p:ext uri="{BB962C8B-B14F-4D97-AF65-F5344CB8AC3E}">
        <p14:creationId xmlns:p14="http://schemas.microsoft.com/office/powerpoint/2010/main" val="3366491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LOGIN &amp; SETUP (1)</a:t>
            </a:r>
          </a:p>
        </p:txBody>
      </p:sp>
      <p:sp>
        <p:nvSpPr>
          <p:cNvPr id="4" name="Text Placeholder 3"/>
          <p:cNvSpPr>
            <a:spLocks noGrp="1"/>
          </p:cNvSpPr>
          <p:nvPr>
            <p:ph type="body" sz="half" idx="2"/>
          </p:nvPr>
        </p:nvSpPr>
        <p:spPr/>
        <p:txBody>
          <a:bodyPr/>
          <a:lstStyle/>
          <a:p>
            <a:pPr marL="285750" indent="-285750">
              <a:buFont typeface="Arial"/>
              <a:buChar char="•"/>
            </a:pPr>
            <a:r>
              <a:rPr lang="en-US" dirty="0"/>
              <a:t>Switch OFF the </a:t>
            </a:r>
            <a:r>
              <a:rPr lang="en-US" dirty="0" err="1"/>
              <a:t>WiFi</a:t>
            </a:r>
            <a:r>
              <a:rPr lang="en-US" dirty="0"/>
              <a:t> in Settings but make sure that you have an internet connection running (3G/4G etc.).</a:t>
            </a:r>
          </a:p>
          <a:p>
            <a:endParaRPr lang="en-US" dirty="0"/>
          </a:p>
          <a:p>
            <a:pPr marL="285750" indent="-285750">
              <a:buFont typeface="Arial"/>
              <a:buChar char="•"/>
            </a:pPr>
            <a:r>
              <a:rPr lang="en-US" dirty="0"/>
              <a:t>Click on the CURO Equine App icon and it will initialize, revealing the MyoDynamik icon for a few seconds. </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7" name="Pladsholder til diasnummer 6"/>
          <p:cNvSpPr>
            <a:spLocks noGrp="1"/>
          </p:cNvSpPr>
          <p:nvPr>
            <p:ph type="sldNum" sz="quarter" idx="12"/>
          </p:nvPr>
        </p:nvSpPr>
        <p:spPr/>
        <p:txBody>
          <a:bodyPr/>
          <a:lstStyle/>
          <a:p>
            <a:fld id="{52906EBD-2924-7B4E-BDAD-CE9EC55BB0D0}" type="slidenum">
              <a:rPr lang="en-US" smtClean="0"/>
              <a:t>4</a:t>
            </a:fld>
            <a:endParaRPr lang="en-US"/>
          </a:p>
        </p:txBody>
      </p:sp>
      <p:pic>
        <p:nvPicPr>
          <p:cNvPr id="10" name="Billede 9" descr="icon_equine_vec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1224" y="1773760"/>
            <a:ext cx="4037151" cy="3180600"/>
          </a:xfrm>
          <a:prstGeom prst="rect">
            <a:avLst/>
          </a:prstGeom>
        </p:spPr>
      </p:pic>
    </p:spTree>
    <p:extLst>
      <p:ext uri="{BB962C8B-B14F-4D97-AF65-F5344CB8AC3E}">
        <p14:creationId xmlns:p14="http://schemas.microsoft.com/office/powerpoint/2010/main" val="2775501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LOGIN &amp; SETUP (2)</a:t>
            </a:r>
          </a:p>
        </p:txBody>
      </p:sp>
      <p:sp>
        <p:nvSpPr>
          <p:cNvPr id="4" name="Text Placeholder 3"/>
          <p:cNvSpPr>
            <a:spLocks noGrp="1"/>
          </p:cNvSpPr>
          <p:nvPr>
            <p:ph type="body" sz="half" idx="2"/>
          </p:nvPr>
        </p:nvSpPr>
        <p:spPr>
          <a:xfrm>
            <a:off x="457200" y="1435100"/>
            <a:ext cx="3318176" cy="4691063"/>
          </a:xfrm>
        </p:spPr>
        <p:txBody>
          <a:bodyPr/>
          <a:lstStyle/>
          <a:p>
            <a:pPr marL="285750" indent="-285750">
              <a:buFont typeface="Arial"/>
              <a:buChar char="•"/>
            </a:pPr>
            <a:r>
              <a:rPr lang="en-US" dirty="0"/>
              <a:t>Enter your e-mail address – the one that you have either sent to MyoDynamik, or the one you have been assigned.</a:t>
            </a:r>
          </a:p>
          <a:p>
            <a:pPr marL="285750" indent="-285750">
              <a:buFont typeface="Arial"/>
              <a:buChar char="•"/>
            </a:pPr>
            <a:endParaRPr lang="en-US" dirty="0"/>
          </a:p>
          <a:p>
            <a:pPr marL="285750" indent="-285750">
              <a:buFont typeface="Arial"/>
              <a:buChar char="•"/>
            </a:pPr>
            <a:r>
              <a:rPr lang="en-US" dirty="0"/>
              <a:t>Enter the Password. </a:t>
            </a:r>
          </a:p>
          <a:p>
            <a:r>
              <a:rPr lang="en-US" dirty="0"/>
              <a:t>	If this is the first time you are 	using the CURO Equine App, 	then the password is most likely </a:t>
            </a:r>
          </a:p>
          <a:p>
            <a:pPr algn="ctr"/>
            <a:endParaRPr lang="en-US" sz="1400" dirty="0"/>
          </a:p>
          <a:p>
            <a:pPr algn="ctr"/>
            <a:r>
              <a:rPr lang="en-US" sz="1400" dirty="0">
                <a:solidFill>
                  <a:srgbClr val="595959"/>
                </a:solidFill>
              </a:rPr>
              <a:t>123456789</a:t>
            </a:r>
          </a:p>
          <a:p>
            <a:pPr algn="ctr"/>
            <a:endParaRPr lang="en-US" sz="1400" dirty="0">
              <a:solidFill>
                <a:srgbClr val="595959"/>
              </a:solidFill>
            </a:endParaRPr>
          </a:p>
          <a:p>
            <a:pPr marL="285750" indent="-285750">
              <a:buFont typeface="Arial"/>
              <a:buChar char="•"/>
            </a:pPr>
            <a:r>
              <a:rPr lang="en-US" dirty="0"/>
              <a:t>Press the Enter button.</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5</a:t>
            </a:fld>
            <a:endParaRPr lang="en-US"/>
          </a:p>
        </p:txBody>
      </p:sp>
      <p:pic>
        <p:nvPicPr>
          <p:cNvPr id="9" name="Pladsholder til indhold 8" descr="2.png"/>
          <p:cNvPicPr>
            <a:picLocks noGrp="1" noChangeAspect="1"/>
          </p:cNvPicPr>
          <p:nvPr>
            <p:ph idx="1"/>
          </p:nvPr>
        </p:nvPicPr>
        <p:blipFill>
          <a:blip r:embed="rId3">
            <a:extLst>
              <a:ext uri="{28A0092B-C50C-407E-A947-70E740481C1C}">
                <a14:useLocalDpi xmlns:a14="http://schemas.microsoft.com/office/drawing/2010/main" val="0"/>
              </a:ext>
            </a:extLst>
          </a:blip>
          <a:srcRect l="17250" r="17250"/>
          <a:stretch>
            <a:fillRect/>
          </a:stretch>
        </p:blipFill>
        <p:spPr>
          <a:xfrm>
            <a:off x="3775376" y="416051"/>
            <a:ext cx="4786061" cy="5480189"/>
          </a:xfrm>
        </p:spPr>
      </p:pic>
    </p:spTree>
    <p:extLst>
      <p:ext uri="{BB962C8B-B14F-4D97-AF65-F5344CB8AC3E}">
        <p14:creationId xmlns:p14="http://schemas.microsoft.com/office/powerpoint/2010/main" val="3904122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LOGIN &amp; SETUP (3)</a:t>
            </a:r>
          </a:p>
        </p:txBody>
      </p:sp>
      <p:sp>
        <p:nvSpPr>
          <p:cNvPr id="4" name="Text Placeholder 3"/>
          <p:cNvSpPr>
            <a:spLocks noGrp="1"/>
          </p:cNvSpPr>
          <p:nvPr>
            <p:ph type="body" sz="half" idx="2"/>
          </p:nvPr>
        </p:nvSpPr>
        <p:spPr/>
        <p:txBody>
          <a:bodyPr/>
          <a:lstStyle/>
          <a:p>
            <a:pPr marL="285750" indent="-285750">
              <a:buFont typeface="Arial"/>
              <a:buChar char="•"/>
            </a:pPr>
            <a:r>
              <a:rPr lang="en-US" dirty="0"/>
              <a:t>The CURO Equine App will now initialize. This may take a few seconds as the CURO Equine App downloads the large image files and the latest algorithms needed to run the acoustic </a:t>
            </a:r>
            <a:r>
              <a:rPr lang="en-US" dirty="0" err="1"/>
              <a:t>myography</a:t>
            </a:r>
            <a:r>
              <a:rPr lang="en-US" dirty="0"/>
              <a:t> recordings.</a:t>
            </a:r>
          </a:p>
          <a:p>
            <a:endParaRPr lang="en-US" dirty="0"/>
          </a:p>
          <a:p>
            <a:r>
              <a:rPr lang="en-US" sz="1200" dirty="0"/>
              <a:t>	</a:t>
            </a:r>
            <a:r>
              <a:rPr lang="en-US" sz="1200" dirty="0">
                <a:solidFill>
                  <a:srgbClr val="595959"/>
                </a:solidFill>
              </a:rPr>
              <a:t>NOTE: the files are too large to be 	downloaded quickly  using a </a:t>
            </a:r>
            <a:r>
              <a:rPr lang="en-US" sz="1200" dirty="0" err="1">
                <a:solidFill>
                  <a:srgbClr val="595959"/>
                </a:solidFill>
              </a:rPr>
              <a:t>WiFi</a:t>
            </a:r>
            <a:r>
              <a:rPr lang="en-US" sz="1200" dirty="0">
                <a:solidFill>
                  <a:srgbClr val="595959"/>
                </a:solidFill>
              </a:rPr>
              <a:t> link 	– hence the initial need for an 	internet connection.</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6</a:t>
            </a:fld>
            <a:endParaRPr lang="en-US"/>
          </a:p>
        </p:txBody>
      </p:sp>
      <p:pic>
        <p:nvPicPr>
          <p:cNvPr id="9" name="Pladsholder til indhold 8" descr="4.png"/>
          <p:cNvPicPr>
            <a:picLocks noGrp="1" noChangeAspect="1"/>
          </p:cNvPicPr>
          <p:nvPr>
            <p:ph idx="1"/>
          </p:nvPr>
        </p:nvPicPr>
        <p:blipFill>
          <a:blip r:embed="rId3">
            <a:extLst>
              <a:ext uri="{28A0092B-C50C-407E-A947-70E740481C1C}">
                <a14:useLocalDpi xmlns:a14="http://schemas.microsoft.com/office/drawing/2010/main" val="0"/>
              </a:ext>
            </a:extLst>
          </a:blip>
          <a:srcRect l="17250" r="17250"/>
          <a:stretch>
            <a:fillRect/>
          </a:stretch>
        </p:blipFill>
        <p:spPr>
          <a:xfrm>
            <a:off x="3925374" y="1160564"/>
            <a:ext cx="4470517" cy="5118881"/>
          </a:xfrm>
        </p:spPr>
      </p:pic>
    </p:spTree>
    <p:extLst>
      <p:ext uri="{BB962C8B-B14F-4D97-AF65-F5344CB8AC3E}">
        <p14:creationId xmlns:p14="http://schemas.microsoft.com/office/powerpoint/2010/main" val="3904122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LOGIN &amp; SETUP (4)</a:t>
            </a:r>
          </a:p>
        </p:txBody>
      </p:sp>
      <p:sp>
        <p:nvSpPr>
          <p:cNvPr id="4" name="Text Placeholder 3"/>
          <p:cNvSpPr>
            <a:spLocks noGrp="1"/>
          </p:cNvSpPr>
          <p:nvPr>
            <p:ph type="body" sz="half" idx="2"/>
          </p:nvPr>
        </p:nvSpPr>
        <p:spPr>
          <a:xfrm>
            <a:off x="457201" y="1270074"/>
            <a:ext cx="2772348" cy="4703971"/>
          </a:xfrm>
        </p:spPr>
        <p:txBody>
          <a:bodyPr>
            <a:normAutofit/>
          </a:bodyPr>
          <a:lstStyle/>
          <a:p>
            <a:pPr marL="285750" indent="-285750">
              <a:buFont typeface="Arial"/>
              <a:buChar char="•"/>
            </a:pPr>
            <a:r>
              <a:rPr lang="en-US" dirty="0"/>
              <a:t>Once the App has initialized, you will arrive at the Horses Page.</a:t>
            </a:r>
          </a:p>
          <a:p>
            <a:pPr marL="285750" indent="-285750">
              <a:buFont typeface="Arial"/>
              <a:buChar char="•"/>
            </a:pPr>
            <a:endParaRPr lang="en-US" dirty="0"/>
          </a:p>
          <a:p>
            <a:pPr marL="285750" indent="-285750">
              <a:buFont typeface="Arial"/>
              <a:buChar char="•"/>
            </a:pPr>
            <a:r>
              <a:rPr lang="en-US" dirty="0"/>
              <a:t>On the Horses Page you can add or edit a horses details</a:t>
            </a:r>
          </a:p>
          <a:p>
            <a:pPr lvl="1"/>
            <a:endParaRPr lang="en-US" dirty="0"/>
          </a:p>
          <a:p>
            <a:pPr marL="285750" indent="-285750">
              <a:buFont typeface="Arial"/>
              <a:buChar char="•"/>
            </a:pPr>
            <a:r>
              <a:rPr lang="en-US" dirty="0"/>
              <a:t>At the bottom of the screen you will find a small icon in the shape of a human head with shoulders below which is the word Account.</a:t>
            </a:r>
            <a:br>
              <a:rPr lang="en-US" dirty="0"/>
            </a:br>
            <a:endParaRPr lang="en-US" dirty="0"/>
          </a:p>
          <a:p>
            <a:pPr lvl="1"/>
            <a:r>
              <a:rPr lang="en-US" dirty="0"/>
              <a:t>Press the account icon if you wish to:</a:t>
            </a:r>
          </a:p>
          <a:p>
            <a:pPr marL="742950" lvl="1" indent="-285750">
              <a:buFont typeface="+mj-lt"/>
              <a:buAutoNum type="arabicPeriod"/>
            </a:pPr>
            <a:r>
              <a:rPr lang="en-US" dirty="0"/>
              <a:t>Check your account details</a:t>
            </a:r>
          </a:p>
          <a:p>
            <a:pPr marL="742950" lvl="1" indent="-285750">
              <a:buFont typeface="+mj-lt"/>
              <a:buAutoNum type="arabicPeriod"/>
            </a:pPr>
            <a:r>
              <a:rPr lang="en-US" dirty="0"/>
              <a:t>Change your password</a:t>
            </a:r>
          </a:p>
          <a:p>
            <a:pPr marL="742950" lvl="1" indent="-285750">
              <a:buFont typeface="+mj-lt"/>
              <a:buAutoNum type="arabicPeriod"/>
            </a:pPr>
            <a:r>
              <a:rPr lang="en-US" dirty="0"/>
              <a:t>Logout</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7</a:t>
            </a:fld>
            <a:endParaRPr lang="en-US"/>
          </a:p>
        </p:txBody>
      </p:sp>
      <p:pic>
        <p:nvPicPr>
          <p:cNvPr id="12" name="Billede 11" descr="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8604" y="1435100"/>
            <a:ext cx="5561946" cy="4171460"/>
          </a:xfrm>
          <a:prstGeom prst="rect">
            <a:avLst/>
          </a:prstGeom>
        </p:spPr>
      </p:pic>
    </p:spTree>
    <p:extLst>
      <p:ext uri="{BB962C8B-B14F-4D97-AF65-F5344CB8AC3E}">
        <p14:creationId xmlns:p14="http://schemas.microsoft.com/office/powerpoint/2010/main" val="3904122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LOGIN &amp; SETUP (5)</a:t>
            </a:r>
          </a:p>
        </p:txBody>
      </p:sp>
      <p:sp>
        <p:nvSpPr>
          <p:cNvPr id="4" name="Text Placeholder 3"/>
          <p:cNvSpPr>
            <a:spLocks noGrp="1"/>
          </p:cNvSpPr>
          <p:nvPr>
            <p:ph type="body" sz="half" idx="2"/>
          </p:nvPr>
        </p:nvSpPr>
        <p:spPr>
          <a:xfrm>
            <a:off x="457200" y="1278300"/>
            <a:ext cx="3117850" cy="5134782"/>
          </a:xfrm>
        </p:spPr>
        <p:txBody>
          <a:bodyPr>
            <a:normAutofit fontScale="92500" lnSpcReduction="20000"/>
          </a:bodyPr>
          <a:lstStyle/>
          <a:p>
            <a:pPr marL="285750" indent="-285750">
              <a:buFont typeface="Arial"/>
              <a:buChar char="•"/>
            </a:pPr>
            <a:r>
              <a:rPr lang="en-US" dirty="0"/>
              <a:t>Having pressed on the Account icon, you can check and change your account details. Do remember to Save any changes you make.</a:t>
            </a:r>
          </a:p>
          <a:p>
            <a:pPr marL="285750" indent="-285750">
              <a:buFont typeface="Arial"/>
              <a:buChar char="•"/>
            </a:pPr>
            <a:endParaRPr lang="en-US" dirty="0"/>
          </a:p>
          <a:p>
            <a:pPr marL="285750" indent="-285750">
              <a:buFont typeface="Arial"/>
              <a:buChar char="•"/>
            </a:pPr>
            <a:r>
              <a:rPr lang="en-US" dirty="0"/>
              <a:t>It is also here that you can change your password – press the Change password text:</a:t>
            </a:r>
          </a:p>
          <a:p>
            <a:pPr marL="742950" lvl="1" indent="-285750">
              <a:buFont typeface="Arial"/>
              <a:buChar char="•"/>
            </a:pPr>
            <a:r>
              <a:rPr lang="en-US" dirty="0"/>
              <a:t>Enter your old password</a:t>
            </a:r>
          </a:p>
          <a:p>
            <a:pPr marL="742950" lvl="1" indent="-285750">
              <a:buFont typeface="Arial"/>
              <a:buChar char="•"/>
            </a:pPr>
            <a:r>
              <a:rPr lang="en-US" dirty="0"/>
              <a:t>Enter your new password</a:t>
            </a:r>
          </a:p>
          <a:p>
            <a:pPr marL="742950" lvl="1" indent="-285750">
              <a:buFont typeface="Arial"/>
              <a:buChar char="•"/>
            </a:pPr>
            <a:r>
              <a:rPr lang="en-US" dirty="0"/>
              <a:t>Repeat your new password</a:t>
            </a:r>
          </a:p>
          <a:p>
            <a:pPr marL="742950" lvl="1" indent="-285750">
              <a:buFont typeface="Arial"/>
              <a:buChar char="•"/>
            </a:pPr>
            <a:r>
              <a:rPr lang="en-US" dirty="0"/>
              <a:t>Press Save</a:t>
            </a:r>
          </a:p>
          <a:p>
            <a:pPr marL="742950" lvl="1" indent="-285750">
              <a:buFont typeface="Arial"/>
              <a:buChar char="•"/>
            </a:pPr>
            <a:endParaRPr lang="en-US" dirty="0"/>
          </a:p>
          <a:p>
            <a:pPr marL="285750" indent="-285750">
              <a:buFont typeface="Arial"/>
              <a:buChar char="•"/>
            </a:pPr>
            <a:r>
              <a:rPr lang="en-US" dirty="0"/>
              <a:t>Use the Account button in the top left corner to return to the previous screen.</a:t>
            </a:r>
          </a:p>
          <a:p>
            <a:pPr marL="285750" indent="-285750">
              <a:buFont typeface="Arial"/>
              <a:buChar char="•"/>
            </a:pPr>
            <a:endParaRPr lang="en-US" dirty="0"/>
          </a:p>
          <a:p>
            <a:pPr marL="285750" indent="-285750">
              <a:buFont typeface="Arial"/>
              <a:buChar char="•"/>
            </a:pPr>
            <a:r>
              <a:rPr lang="en-US" dirty="0"/>
              <a:t>Having pressed on the Account icon, you also have the possibility to Log Out (press the red bar to do this).</a:t>
            </a:r>
          </a:p>
          <a:p>
            <a:pPr marL="285750" indent="-285750">
              <a:buFont typeface="Arial"/>
              <a:buChar char="•"/>
            </a:pPr>
            <a:endParaRPr lang="en-US" dirty="0"/>
          </a:p>
          <a:p>
            <a:pPr lvl="1"/>
            <a:r>
              <a:rPr lang="en-US" dirty="0"/>
              <a:t>NOTE: if you have unsaved data on your iPad, then a warning message will appear telling you that a Log Out will result in the loss of any un-’</a:t>
            </a:r>
            <a:r>
              <a:rPr lang="en-US" dirty="0" err="1"/>
              <a:t>sync’ed</a:t>
            </a:r>
            <a:r>
              <a:rPr lang="en-US" dirty="0"/>
              <a:t> data.</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8</a:t>
            </a:fld>
            <a:endParaRPr lang="en-US"/>
          </a:p>
        </p:txBody>
      </p:sp>
      <p:pic>
        <p:nvPicPr>
          <p:cNvPr id="8" name="Pladsholder til indhold 7" descr="8.png"/>
          <p:cNvPicPr>
            <a:picLocks noGrp="1" noChangeAspect="1"/>
          </p:cNvPicPr>
          <p:nvPr>
            <p:ph idx="1"/>
          </p:nvPr>
        </p:nvPicPr>
        <p:blipFill>
          <a:blip r:embed="rId3">
            <a:extLst>
              <a:ext uri="{28A0092B-C50C-407E-A947-70E740481C1C}">
                <a14:useLocalDpi xmlns:a14="http://schemas.microsoft.com/office/drawing/2010/main" val="0"/>
              </a:ext>
            </a:extLst>
          </a:blip>
          <a:srcRect l="17250" r="17250"/>
          <a:stretch>
            <a:fillRect/>
          </a:stretch>
        </p:blipFill>
        <p:spPr>
          <a:xfrm>
            <a:off x="3942557" y="929974"/>
            <a:ext cx="4417228" cy="5057864"/>
          </a:xfrm>
        </p:spPr>
      </p:pic>
    </p:spTree>
    <p:extLst>
      <p:ext uri="{BB962C8B-B14F-4D97-AF65-F5344CB8AC3E}">
        <p14:creationId xmlns:p14="http://schemas.microsoft.com/office/powerpoint/2010/main" val="3904122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LOGIN &amp; SETUP (6)</a:t>
            </a:r>
          </a:p>
        </p:txBody>
      </p:sp>
      <p:sp>
        <p:nvSpPr>
          <p:cNvPr id="4" name="Text Placeholder 3"/>
          <p:cNvSpPr>
            <a:spLocks noGrp="1"/>
          </p:cNvSpPr>
          <p:nvPr>
            <p:ph type="body" sz="half" idx="2"/>
          </p:nvPr>
        </p:nvSpPr>
        <p:spPr>
          <a:xfrm>
            <a:off x="457200" y="1278300"/>
            <a:ext cx="3008313" cy="4691063"/>
          </a:xfrm>
        </p:spPr>
        <p:txBody>
          <a:bodyPr>
            <a:normAutofit fontScale="92500" lnSpcReduction="10000"/>
          </a:bodyPr>
          <a:lstStyle/>
          <a:p>
            <a:pPr marL="285750" indent="-285750">
              <a:buFont typeface="Arial"/>
              <a:buChar char="•"/>
            </a:pPr>
            <a:r>
              <a:rPr lang="en-US" dirty="0"/>
              <a:t>In the top left hand corner of the Horses page you will find a double arrow circle with the word Sync next to it.</a:t>
            </a:r>
          </a:p>
          <a:p>
            <a:pPr marL="285750" indent="-285750">
              <a:buFont typeface="Arial"/>
              <a:buChar char="•"/>
            </a:pPr>
            <a:endParaRPr lang="en-US" dirty="0"/>
          </a:p>
          <a:p>
            <a:pPr marL="285750" indent="-285750">
              <a:buFont typeface="Arial"/>
              <a:buChar char="•"/>
            </a:pPr>
            <a:r>
              <a:rPr lang="en-US" dirty="0"/>
              <a:t>If you press Sync whilst you have an internet connection and your </a:t>
            </a:r>
            <a:r>
              <a:rPr lang="en-US" dirty="0" err="1"/>
              <a:t>WiFi</a:t>
            </a:r>
            <a:r>
              <a:rPr lang="en-US" dirty="0"/>
              <a:t> is switched off, then the data you have recorded on your </a:t>
            </a:r>
            <a:r>
              <a:rPr lang="en-US" dirty="0" err="1"/>
              <a:t>iPad</a:t>
            </a:r>
            <a:r>
              <a:rPr lang="en-US" dirty="0"/>
              <a:t> will be sent to your Client Cloud Account to be stored and analyzed.</a:t>
            </a:r>
            <a:br>
              <a:rPr lang="en-US" dirty="0"/>
            </a:br>
            <a:endParaRPr lang="en-US" dirty="0"/>
          </a:p>
          <a:p>
            <a:pPr lvl="1"/>
            <a:r>
              <a:rPr lang="en-US" dirty="0"/>
              <a:t>Remember to record short sequences of data for each movement – the system cannot easily transfer large files.</a:t>
            </a:r>
          </a:p>
          <a:p>
            <a:pPr marL="285750" indent="-285750">
              <a:buFont typeface="Arial"/>
              <a:buChar char="•"/>
            </a:pPr>
            <a:endParaRPr lang="en-US" dirty="0"/>
          </a:p>
          <a:p>
            <a:pPr marL="285750" indent="-285750">
              <a:buFont typeface="Arial"/>
              <a:buChar char="•"/>
            </a:pPr>
            <a:r>
              <a:rPr lang="en-US" dirty="0"/>
              <a:t>In the top right hand corner of the Horses page you will find a circle with a + symbol – press this if you wish to add a new horse.</a:t>
            </a:r>
          </a:p>
        </p:txBody>
      </p:sp>
      <p:sp>
        <p:nvSpPr>
          <p:cNvPr id="3" name="Pladsholder til sidefod 2"/>
          <p:cNvSpPr>
            <a:spLocks noGrp="1"/>
          </p:cNvSpPr>
          <p:nvPr>
            <p:ph type="ftr" sz="quarter" idx="11"/>
          </p:nvPr>
        </p:nvSpPr>
        <p:spPr/>
        <p:txBody>
          <a:bodyPr/>
          <a:lstStyle/>
          <a:p>
            <a:r>
              <a:rPr lang="da-DK"/>
              <a:t>MyoDynamik</a:t>
            </a:r>
            <a:endParaRPr lang="en-US" dirty="0"/>
          </a:p>
        </p:txBody>
      </p:sp>
      <p:sp>
        <p:nvSpPr>
          <p:cNvPr id="6" name="Pladsholder til diasnummer 5"/>
          <p:cNvSpPr>
            <a:spLocks noGrp="1"/>
          </p:cNvSpPr>
          <p:nvPr>
            <p:ph type="sldNum" sz="quarter" idx="12"/>
          </p:nvPr>
        </p:nvSpPr>
        <p:spPr/>
        <p:txBody>
          <a:bodyPr/>
          <a:lstStyle/>
          <a:p>
            <a:fld id="{52906EBD-2924-7B4E-BDAD-CE9EC55BB0D0}" type="slidenum">
              <a:rPr lang="en-US" smtClean="0"/>
              <a:t>9</a:t>
            </a:fld>
            <a:endParaRPr lang="en-US"/>
          </a:p>
        </p:txBody>
      </p:sp>
      <p:pic>
        <p:nvPicPr>
          <p:cNvPr id="12" name="Billede 11" descr="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0674" y="1435100"/>
            <a:ext cx="5328373" cy="3996280"/>
          </a:xfrm>
          <a:prstGeom prst="rect">
            <a:avLst/>
          </a:prstGeom>
        </p:spPr>
      </p:pic>
    </p:spTree>
    <p:extLst>
      <p:ext uri="{BB962C8B-B14F-4D97-AF65-F5344CB8AC3E}">
        <p14:creationId xmlns:p14="http://schemas.microsoft.com/office/powerpoint/2010/main" val="39041223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rugerdefinere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ontor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40129</TotalTime>
  <Words>3203</Words>
  <Application>Microsoft Macintosh PowerPoint</Application>
  <PresentationFormat>On-screen Show (4:3)</PresentationFormat>
  <Paragraphs>370</Paragraphs>
  <Slides>35</Slides>
  <Notes>33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35</vt:i4>
      </vt:variant>
    </vt:vector>
  </HeadingPairs>
  <TitlesOfParts>
    <vt:vector size="40" baseType="lpstr">
      <vt:lpstr>Arial</vt:lpstr>
      <vt:lpstr>Calibri</vt:lpstr>
      <vt:lpstr>Century Gothic</vt:lpstr>
      <vt:lpstr>Office Theme</vt:lpstr>
      <vt:lpstr>Brugerdefineret design</vt:lpstr>
      <vt:lpstr>CURO Equine App</vt:lpstr>
      <vt:lpstr>CONTENTS</vt:lpstr>
      <vt:lpstr>ESSENTIALS</vt:lpstr>
      <vt:lpstr>LOGIN &amp; SETUP (1)</vt:lpstr>
      <vt:lpstr>LOGIN &amp; SETUP (2)</vt:lpstr>
      <vt:lpstr>LOGIN &amp; SETUP (3)</vt:lpstr>
      <vt:lpstr>LOGIN &amp; SETUP (4)</vt:lpstr>
      <vt:lpstr>LOGIN &amp; SETUP (5)</vt:lpstr>
      <vt:lpstr>LOGIN &amp; SETUP (6)</vt:lpstr>
      <vt:lpstr>EQUINE (1)</vt:lpstr>
      <vt:lpstr>EQUINE (2)</vt:lpstr>
      <vt:lpstr>EQUINE (3)</vt:lpstr>
      <vt:lpstr>EQUINE (4)</vt:lpstr>
      <vt:lpstr>EQUINE (5)</vt:lpstr>
      <vt:lpstr>EQUINE (6)</vt:lpstr>
      <vt:lpstr>EQUINE (7)</vt:lpstr>
      <vt:lpstr>SECURING THE CURO SENSORS (1)</vt:lpstr>
      <vt:lpstr>CURO CONNECTION (1)</vt:lpstr>
      <vt:lpstr>CURO CONNECTION (2)</vt:lpstr>
      <vt:lpstr>CURO CONNECTION (3)</vt:lpstr>
      <vt:lpstr>CURO CONNECTION (4)</vt:lpstr>
      <vt:lpstr>CURO RECORDING (1)</vt:lpstr>
      <vt:lpstr>CURO RECORDING (2)</vt:lpstr>
      <vt:lpstr>CURO RECORDING (3)</vt:lpstr>
      <vt:lpstr>CURO RECORDING (4)</vt:lpstr>
      <vt:lpstr>Signals, up-loads &amp; data treatment pathways</vt:lpstr>
      <vt:lpstr>CLIENT CLOUD ACCOUNT (1)</vt:lpstr>
      <vt:lpstr>CLIENT CLOUD ACCOUNT (2)</vt:lpstr>
      <vt:lpstr>CLIENT CLOUD ACCOUNT (3)</vt:lpstr>
      <vt:lpstr>CLIENT CLOUD ACCOUNT (4)</vt:lpstr>
      <vt:lpstr>CLIENT CLOUD ACCOUNT (5)</vt:lpstr>
      <vt:lpstr>CLIENT CLOUD ACCOUNT (5)</vt:lpstr>
      <vt:lpstr>CLIENT CLOUD ACCOUNT (6)</vt:lpstr>
      <vt:lpstr>CLIENT CLOUD ACCOUNT (8)</vt:lpstr>
      <vt:lpstr>PROBLEMS - TROUBLESHOOTING</vt:lpstr>
    </vt:vector>
  </TitlesOfParts>
  <Company>IBHV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CURO Human App</dc:title>
  <dc:creator>Adrian Harrison</dc:creator>
  <cp:lastModifiedBy>Dr Adrian Harrison</cp:lastModifiedBy>
  <cp:revision>190</cp:revision>
  <cp:lastPrinted>2015-12-17T07:18:33Z</cp:lastPrinted>
  <dcterms:created xsi:type="dcterms:W3CDTF">2015-11-05T07:34:47Z</dcterms:created>
  <dcterms:modified xsi:type="dcterms:W3CDTF">2019-10-03T08:10:50Z</dcterms:modified>
</cp:coreProperties>
</file>